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42"/>
  </p:notesMasterIdLst>
  <p:sldIdLst>
    <p:sldId id="264" r:id="rId2"/>
    <p:sldId id="298" r:id="rId3"/>
    <p:sldId id="307" r:id="rId4"/>
    <p:sldId id="277" r:id="rId5"/>
    <p:sldId id="278" r:id="rId6"/>
    <p:sldId id="279" r:id="rId7"/>
    <p:sldId id="280" r:id="rId8"/>
    <p:sldId id="281" r:id="rId9"/>
    <p:sldId id="282" r:id="rId10"/>
    <p:sldId id="284" r:id="rId11"/>
    <p:sldId id="283" r:id="rId12"/>
    <p:sldId id="285" r:id="rId13"/>
    <p:sldId id="286" r:id="rId14"/>
    <p:sldId id="287" r:id="rId15"/>
    <p:sldId id="308" r:id="rId16"/>
    <p:sldId id="262" r:id="rId17"/>
    <p:sldId id="288" r:id="rId18"/>
    <p:sldId id="289" r:id="rId19"/>
    <p:sldId id="290" r:id="rId20"/>
    <p:sldId id="291" r:id="rId21"/>
    <p:sldId id="296" r:id="rId22"/>
    <p:sldId id="297" r:id="rId23"/>
    <p:sldId id="270" r:id="rId24"/>
    <p:sldId id="309" r:id="rId25"/>
    <p:sldId id="306" r:id="rId26"/>
    <p:sldId id="299" r:id="rId27"/>
    <p:sldId id="300" r:id="rId28"/>
    <p:sldId id="256" r:id="rId29"/>
    <p:sldId id="265" r:id="rId30"/>
    <p:sldId id="302" r:id="rId31"/>
    <p:sldId id="257" r:id="rId32"/>
    <p:sldId id="304" r:id="rId33"/>
    <p:sldId id="305" r:id="rId34"/>
    <p:sldId id="310" r:id="rId35"/>
    <p:sldId id="258" r:id="rId36"/>
    <p:sldId id="261" r:id="rId37"/>
    <p:sldId id="268" r:id="rId38"/>
    <p:sldId id="259" r:id="rId39"/>
    <p:sldId id="260" r:id="rId40"/>
    <p:sldId id="267" r:id="rId41"/>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스타일 없음, 눈금 없음">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TxStyle/>
      <a:tcStyle>
        <a:tcBdr/>
        <a:fill>
          <a:solidFill>
            <a:schemeClr val="accent1">
              <a:tint val="40000"/>
            </a:schemeClr>
          </a:solidFill>
        </a:fill>
      </a:tcStyle>
    </a:band1H>
    <a:band2H>
      <a:tcTxStyle/>
      <a:tcStyle>
        <a:tcBdr/>
      </a:tcStyle>
    </a:band2H>
    <a:band1V>
      <a:tcTxStyle/>
      <a:tcStyle>
        <a:tcBdr/>
        <a:fill>
          <a:solidFill>
            <a:schemeClr val="accent1">
              <a:tint val="40000"/>
            </a:schemeClr>
          </a:solidFill>
        </a:fill>
      </a:tcStyle>
    </a:band1V>
    <a:band2V>
      <a:tcTxStyle/>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보통 스타일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TxStyle/>
      <a:tcStyle>
        <a:tcBdr/>
        <a:fill>
          <a:solidFill>
            <a:schemeClr val="dk1">
              <a:tint val="40000"/>
            </a:schemeClr>
          </a:solidFill>
        </a:fill>
      </a:tcStyle>
    </a:band1H>
    <a:band2H>
      <a:tcTxStyle/>
      <a:tcStyle>
        <a:tcBdr/>
      </a:tcStyle>
    </a:band2H>
    <a:band1V>
      <a:tcTxStyle/>
      <a:tcStyle>
        <a:tcBdr/>
        <a:fill>
          <a:solidFill>
            <a:schemeClr val="dk1">
              <a:tint val="40000"/>
            </a:schemeClr>
          </a:solidFill>
        </a:fill>
      </a:tcStyle>
    </a:band1V>
    <a:band2V>
      <a:tcTxStyle/>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251"/>
    <p:restoredTop sz="66667"/>
  </p:normalViewPr>
  <p:slideViewPr>
    <p:cSldViewPr snapToGrid="0">
      <p:cViewPr>
        <p:scale>
          <a:sx n="70" d="100"/>
          <a:sy n="70" d="100"/>
        </p:scale>
        <p:origin x="2320" y="144"/>
      </p:cViewPr>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lvl="0"/>
            <a:endParaRPr kumimoji="1"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lvl="0"/>
            <a:fld id="{B19B98A9-1D14-8147-9AC6-26CB73604DB7}" type="datetime1">
              <a:rPr kumimoji="1" lang="ko-KR" altLang="en-US" smtClean="0"/>
              <a:t>2025. 5. 27.</a:t>
            </a:fld>
            <a:endParaRPr kumimoji="1" lang="ko-KR" altLang="en-US"/>
          </a:p>
        </p:txBody>
      </p:sp>
      <p:sp>
        <p:nvSpPr>
          <p:cNvPr id="4" name="슬라이드 이미지 개체 틀 3"/>
          <p:cNvSpPr>
            <a:spLocks noGrp="1" noRot="1" noChangeAspect="1" noTextEdi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a:lstStyle/>
          <a:p>
            <a:pPr lvl="0">
              <a:defRPr/>
            </a:pPr>
            <a:r>
              <a:rPr kumimoji="1" lang="ko-KR" altLang="en-US"/>
              <a:t>마스터 텍스트 스타일을 편집하려면 클릭</a:t>
            </a:r>
          </a:p>
          <a:p>
            <a:pPr lvl="1">
              <a:defRPr/>
            </a:pPr>
            <a:r>
              <a:rPr kumimoji="1" lang="ko-KR" altLang="en-US"/>
              <a:t>두 번째 수준</a:t>
            </a:r>
          </a:p>
          <a:p>
            <a:pPr lvl="2">
              <a:defRPr/>
            </a:pPr>
            <a:r>
              <a:rPr kumimoji="1" lang="ko-KR" altLang="en-US"/>
              <a:t>세 번째 수준</a:t>
            </a:r>
          </a:p>
          <a:p>
            <a:pPr lvl="3">
              <a:defRPr/>
            </a:pPr>
            <a:r>
              <a:rPr kumimoji="1" lang="ko-KR" altLang="en-US"/>
              <a:t>네 번째 수준</a:t>
            </a:r>
          </a:p>
          <a:p>
            <a:pPr lvl="4">
              <a:defRPr/>
            </a:pPr>
            <a:r>
              <a:rPr kumimoji="1" lang="ko-KR" altLang="en-US"/>
              <a:t>다섯 번째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lvl="0"/>
            <a:endParaRPr kumimoji="1"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lvl="0"/>
            <a:fld id="{17ECCBCC-C023-2F4F-8C70-95F2241995DB}" type="slidenum">
              <a:rPr kumimoji="1" lang="ko-KR" altLang="en-US" smtClean="0"/>
              <a:t>‹#›</a:t>
            </a:fld>
            <a:endParaRPr kumimoji="1" lang="ko-KR" altLang="en-US"/>
          </a:p>
        </p:txBody>
      </p:sp>
    </p:spTree>
    <p:extLst>
      <p:ext uri="{BB962C8B-B14F-4D97-AF65-F5344CB8AC3E}">
        <p14:creationId xmlns:p14="http://schemas.microsoft.com/office/powerpoint/2010/main" val="486257093"/>
      </p:ext>
    </p:extLst>
  </p:cSld>
  <p:clrMap bg1="lt1" tx1="dk1" bg2="lt2" tx2="dk2" accent1="accent1" accent2="accent2" accent3="accent3" accent4="accent4" accent5="accent5" accent6="accent6" hlink="hlink" folHlink="folHlink"/>
  <p:hf hdr="0" ftr="0" dt="0"/>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3"/>
          <p:cNvSpPr>
            <a:spLocks noGrp="1" noRot="1" noChangeAspect="1" noTextEdit="1"/>
          </p:cNvSpPr>
          <p:nvPr>
            <p:ph type="sldImg" idx="2"/>
          </p:nvPr>
        </p:nvSpPr>
        <p:spPr/>
        <p:txBody>
          <a:bodyPr/>
          <a:lstStyle/>
          <a:p>
            <a:endParaRPr lang="ko-KR" altLang="en-US"/>
          </a:p>
        </p:txBody>
      </p:sp>
      <p:sp>
        <p:nvSpPr>
          <p:cNvPr id="3" name="슬라이드 노트 개체 틀 4"/>
          <p:cNvSpPr>
            <a:spLocks noGrp="1"/>
          </p:cNvSpPr>
          <p:nvPr>
            <p:ph type="body" sz="quarter" idx="3"/>
          </p:nvPr>
        </p:nvSpPr>
        <p:spPr/>
        <p:txBody>
          <a:bodyPr/>
          <a:lstStyle/>
          <a:p>
            <a:pPr lvl="0">
              <a:defRPr/>
            </a:pPr>
            <a:endParaRPr lang="ko-KR" altLang="en-US"/>
          </a:p>
        </p:txBody>
      </p:sp>
      <p:sp>
        <p:nvSpPr>
          <p:cNvPr id="4" name="슬라이드 번호 개체 틀 6"/>
          <p:cNvSpPr>
            <a:spLocks noGrp="1"/>
          </p:cNvSpPr>
          <p:nvPr>
            <p:ph type="sldNum" sz="quarter" idx="5"/>
          </p:nvPr>
        </p:nvSpPr>
        <p:spPr/>
        <p:txBody>
          <a:bodyPr/>
          <a:lstStyle/>
          <a:p>
            <a:pPr lvl="0"/>
            <a:fld id="{09F4262C-968C-4EE9-8164-CE16364706B3}" type="slidenum">
              <a:rPr lang="ko-KR" altLang="en-US" smtClean="0"/>
              <a:pPr lvl="0"/>
              <a:t>21</a:t>
            </a:fld>
            <a:endParaRPr lang="ko-KR" altLang="en-US"/>
          </a:p>
        </p:txBody>
      </p:sp>
    </p:spTree>
    <p:extLst>
      <p:ext uri="{BB962C8B-B14F-4D97-AF65-F5344CB8AC3E}">
        <p14:creationId xmlns:p14="http://schemas.microsoft.com/office/powerpoint/2010/main" val="28209080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다음은 클러스터 수 결정을 위해 생성한 그래프입니다</a:t>
            </a:r>
            <a:r>
              <a:rPr lang="en-US" altLang="ko-KR" dirty="0"/>
              <a:t>.</a:t>
            </a:r>
            <a:br>
              <a:rPr lang="en-US" altLang="ko-KR" dirty="0"/>
            </a:br>
            <a:r>
              <a:rPr lang="ko-KR" altLang="en-US" dirty="0"/>
              <a:t>파란 선은 </a:t>
            </a:r>
            <a:r>
              <a:rPr lang="en-US" altLang="ko-KR" b="1" dirty="0"/>
              <a:t>SSE</a:t>
            </a:r>
            <a:r>
              <a:rPr lang="en-US" altLang="ko-KR" dirty="0"/>
              <a:t>, </a:t>
            </a:r>
            <a:r>
              <a:rPr lang="ko-KR" altLang="en-US" dirty="0"/>
              <a:t>즉 클러스터 내 거리 제곱합으로</a:t>
            </a:r>
            <a:r>
              <a:rPr lang="en-US" altLang="ko-KR" dirty="0"/>
              <a:t>, </a:t>
            </a:r>
            <a:r>
              <a:rPr lang="ko-KR" altLang="en-US" dirty="0"/>
              <a:t>값이 낮을수록 데이터가 중심에 잘 모여 있다는 의미입니다</a:t>
            </a:r>
            <a:r>
              <a:rPr lang="en-US" altLang="ko-KR" dirty="0"/>
              <a:t>.</a:t>
            </a:r>
            <a:br>
              <a:rPr lang="en-US" altLang="ko-KR" dirty="0"/>
            </a:br>
            <a:r>
              <a:rPr lang="ko-KR" altLang="en-US" dirty="0"/>
              <a:t>빨간 선은 </a:t>
            </a:r>
            <a:r>
              <a:rPr lang="en-US" altLang="ko-KR" b="1" dirty="0"/>
              <a:t>Silhouette Score</a:t>
            </a:r>
            <a:r>
              <a:rPr lang="ko-KR" altLang="en-US" dirty="0"/>
              <a:t>로</a:t>
            </a:r>
            <a:r>
              <a:rPr lang="en-US" altLang="ko-KR" dirty="0"/>
              <a:t>, </a:t>
            </a:r>
            <a:r>
              <a:rPr lang="ko-KR" altLang="en-US" dirty="0"/>
              <a:t>클러스터의 응집도와 분리도를 함께 고려한 지표이며</a:t>
            </a:r>
            <a:r>
              <a:rPr lang="en-US" altLang="ko-KR" dirty="0"/>
              <a:t>, </a:t>
            </a:r>
            <a:r>
              <a:rPr lang="en-US" altLang="ko-KR" b="1" dirty="0"/>
              <a:t>1</a:t>
            </a:r>
            <a:r>
              <a:rPr lang="ko-KR" altLang="en-US" b="1" dirty="0" err="1"/>
              <a:t>에</a:t>
            </a:r>
            <a:r>
              <a:rPr lang="ko-KR" altLang="en-US" b="1" dirty="0"/>
              <a:t> 가까울수록 군집이 잘 형성된 상태</a:t>
            </a:r>
            <a:r>
              <a:rPr lang="ko-KR" altLang="en-US" dirty="0"/>
              <a:t>를 의미합니다</a:t>
            </a:r>
            <a:r>
              <a:rPr lang="en-US" altLang="ko-KR" dirty="0"/>
              <a:t>.</a:t>
            </a:r>
          </a:p>
          <a:p>
            <a:r>
              <a:rPr lang="ko-KR" altLang="en-US" dirty="0"/>
              <a:t>그래프를 보면 </a:t>
            </a:r>
            <a:r>
              <a:rPr lang="ko-KR" altLang="en-US" b="1" dirty="0"/>
              <a:t>클러스터 수가 </a:t>
            </a:r>
            <a:r>
              <a:rPr lang="en-US" altLang="ko-KR" b="1" dirty="0"/>
              <a:t>5</a:t>
            </a:r>
            <a:r>
              <a:rPr lang="ko-KR" altLang="en-US" b="1" dirty="0"/>
              <a:t>와 </a:t>
            </a:r>
            <a:r>
              <a:rPr lang="en-US" altLang="ko-KR" b="1" dirty="0"/>
              <a:t>8</a:t>
            </a:r>
            <a:r>
              <a:rPr lang="ko-KR" altLang="en-US" b="1" dirty="0"/>
              <a:t>일 때</a:t>
            </a:r>
            <a:r>
              <a:rPr lang="en-US" altLang="ko-KR" dirty="0"/>
              <a:t>, </a:t>
            </a:r>
            <a:r>
              <a:rPr lang="ko-KR" altLang="en-US" dirty="0"/>
              <a:t>두 지표 모두 </a:t>
            </a:r>
            <a:r>
              <a:rPr lang="ko-KR" altLang="en-US" b="1" dirty="0"/>
              <a:t>균형 잡힌 결과</a:t>
            </a:r>
            <a:r>
              <a:rPr lang="ko-KR" altLang="en-US" dirty="0"/>
              <a:t>를 보여주기 때문에</a:t>
            </a:r>
            <a:r>
              <a:rPr lang="en-US" altLang="ko-KR" dirty="0"/>
              <a:t>,</a:t>
            </a:r>
            <a:r>
              <a:rPr lang="ko-KR" altLang="en-US" dirty="0"/>
              <a:t> 이 두 값을 </a:t>
            </a:r>
            <a:r>
              <a:rPr lang="ko-KR" altLang="en-US" b="1" dirty="0"/>
              <a:t>적절한 군집 수 후보</a:t>
            </a:r>
            <a:r>
              <a:rPr lang="ko-KR" altLang="en-US" dirty="0"/>
              <a:t>로 판단할 수 있습니다</a:t>
            </a:r>
            <a:r>
              <a:rPr lang="en-US" altLang="ko-KR" dirty="0"/>
              <a:t>.</a:t>
            </a:r>
          </a:p>
          <a:p>
            <a:endParaRPr lang="en-US" altLang="ko-KR" dirty="0"/>
          </a:p>
          <a:p>
            <a:endParaRPr lang="en-US" altLang="ko-KR" dirty="0"/>
          </a:p>
          <a:p>
            <a:pPr lvl="0" latinLnBrk="1"/>
            <a:r>
              <a:rPr lang="en-US" altLang="ko-KR" dirty="0"/>
              <a:t>(</a:t>
            </a:r>
            <a:r>
              <a:rPr lang="ko-KR" altLang="en-US" dirty="0"/>
              <a:t>파란색</a:t>
            </a:r>
            <a:r>
              <a:rPr lang="en-US" altLang="ko-KR" dirty="0"/>
              <a:t>)</a:t>
            </a:r>
            <a:br>
              <a:rPr lang="en-US" altLang="ko-KR" dirty="0"/>
            </a:br>
            <a:r>
              <a:rPr lang="ko-KR" altLang="ko-KR" sz="1200" b="1" kern="1200" dirty="0">
                <a:solidFill>
                  <a:schemeClr val="tx1"/>
                </a:solidFill>
                <a:effectLst/>
                <a:latin typeface="+mn-lt"/>
                <a:ea typeface="+mn-ea"/>
                <a:cs typeface="+mn-cs"/>
              </a:rPr>
              <a:t>낮을수록 클러스터 중심에 잘 모여 있다</a:t>
            </a:r>
            <a:r>
              <a:rPr lang="ko-KR" altLang="ko-KR" sz="1200" kern="1200" dirty="0">
                <a:solidFill>
                  <a:schemeClr val="tx1"/>
                </a:solidFill>
                <a:effectLst/>
                <a:latin typeface="+mn-lt"/>
                <a:ea typeface="+mn-ea"/>
                <a:cs typeface="+mn-cs"/>
              </a:rPr>
              <a:t>는 의미</a:t>
            </a:r>
          </a:p>
          <a:p>
            <a:pPr lvl="0" latinLnBrk="1"/>
            <a:r>
              <a:rPr lang="ko-KR" altLang="ko-KR" sz="1200" kern="1200" dirty="0">
                <a:solidFill>
                  <a:schemeClr val="tx1"/>
                </a:solidFill>
                <a:effectLst/>
                <a:latin typeface="+mn-lt"/>
                <a:ea typeface="+mn-ea"/>
                <a:cs typeface="+mn-cs"/>
              </a:rPr>
              <a:t>클러스터 수가 많아질수록</a:t>
            </a:r>
            <a:r>
              <a:rPr lang="en-US" altLang="ko-KR" sz="1200" kern="1200" dirty="0">
                <a:solidFill>
                  <a:schemeClr val="tx1"/>
                </a:solidFill>
                <a:effectLst/>
                <a:latin typeface="+mn-lt"/>
                <a:ea typeface="+mn-ea"/>
                <a:cs typeface="+mn-cs"/>
              </a:rPr>
              <a:t> SSE</a:t>
            </a:r>
            <a:r>
              <a:rPr lang="ko-KR" altLang="ko-KR" sz="1200" kern="1200" dirty="0">
                <a:solidFill>
                  <a:schemeClr val="tx1"/>
                </a:solidFill>
                <a:effectLst/>
                <a:latin typeface="+mn-lt"/>
                <a:ea typeface="+mn-ea"/>
                <a:cs typeface="+mn-cs"/>
              </a:rPr>
              <a:t>는 </a:t>
            </a:r>
            <a:r>
              <a:rPr lang="ko-KR" altLang="ko-KR" sz="1200" b="1" kern="1200" dirty="0">
                <a:solidFill>
                  <a:schemeClr val="tx1"/>
                </a:solidFill>
                <a:effectLst/>
                <a:latin typeface="+mn-lt"/>
                <a:ea typeface="+mn-ea"/>
                <a:cs typeface="+mn-cs"/>
              </a:rPr>
              <a:t>감소</a:t>
            </a:r>
            <a:endParaRPr lang="ko-KR" altLang="ko-KR" sz="1200" kern="1200" dirty="0">
              <a:solidFill>
                <a:schemeClr val="tx1"/>
              </a:solidFill>
              <a:effectLst/>
              <a:latin typeface="+mn-lt"/>
              <a:ea typeface="+mn-ea"/>
              <a:cs typeface="+mn-cs"/>
            </a:endParaRPr>
          </a:p>
          <a:p>
            <a:r>
              <a:rPr lang="en-US" altLang="ko-KR" dirty="0"/>
              <a:t>(</a:t>
            </a:r>
            <a:r>
              <a:rPr lang="ko-KR" altLang="en-US" dirty="0"/>
              <a:t>빨간색</a:t>
            </a:r>
            <a:r>
              <a:rPr lang="en-US" altLang="ko-KR" dirty="0"/>
              <a:t>)</a:t>
            </a:r>
          </a:p>
          <a:p>
            <a:pPr lvl="0" latinLnBrk="1"/>
            <a:r>
              <a:rPr lang="ko-KR" altLang="ko-KR" sz="1200" kern="1200" dirty="0">
                <a:solidFill>
                  <a:schemeClr val="tx1"/>
                </a:solidFill>
                <a:effectLst/>
                <a:latin typeface="+mn-lt"/>
                <a:ea typeface="+mn-ea"/>
                <a:cs typeface="+mn-cs"/>
              </a:rPr>
              <a:t>각 데이터가 자신이 속한 클러스터 안에서는 얼마나 밀접하고</a:t>
            </a:r>
            <a:r>
              <a:rPr lang="en-US" altLang="ko-KR" sz="1200" kern="1200" dirty="0">
                <a:solidFill>
                  <a:schemeClr val="tx1"/>
                </a:solidFill>
                <a:effectLst/>
                <a:latin typeface="+mn-lt"/>
                <a:ea typeface="+mn-ea"/>
                <a:cs typeface="+mn-cs"/>
              </a:rPr>
              <a:t>, </a:t>
            </a:r>
            <a:r>
              <a:rPr lang="ko-KR" altLang="ko-KR" sz="1200" kern="1200" dirty="0">
                <a:solidFill>
                  <a:schemeClr val="tx1"/>
                </a:solidFill>
                <a:effectLst/>
                <a:latin typeface="+mn-lt"/>
                <a:ea typeface="+mn-ea"/>
                <a:cs typeface="+mn-cs"/>
              </a:rPr>
              <a:t>다른 클러스터와는 얼마나 분리되어 있는지를 수치화</a:t>
            </a:r>
            <a:r>
              <a:rPr lang="en-US" altLang="ko-KR" sz="1200" kern="1200" dirty="0">
                <a:solidFill>
                  <a:schemeClr val="tx1"/>
                </a:solidFill>
                <a:effectLst/>
                <a:latin typeface="+mn-lt"/>
                <a:ea typeface="+mn-ea"/>
                <a:cs typeface="+mn-cs"/>
              </a:rPr>
              <a:t> (0~1)</a:t>
            </a:r>
            <a:endParaRPr lang="ko-KR" altLang="ko-KR" sz="1200" kern="1200" dirty="0">
              <a:solidFill>
                <a:schemeClr val="tx1"/>
              </a:solidFill>
              <a:effectLst/>
              <a:latin typeface="+mn-lt"/>
              <a:ea typeface="+mn-ea"/>
              <a:cs typeface="+mn-cs"/>
            </a:endParaRPr>
          </a:p>
          <a:p>
            <a:pPr lvl="0" latinLnBrk="1"/>
            <a:r>
              <a:rPr lang="en-US" altLang="ko-KR" sz="1200" b="1" kern="1200" dirty="0">
                <a:solidFill>
                  <a:schemeClr val="tx1"/>
                </a:solidFill>
                <a:effectLst/>
                <a:latin typeface="+mn-lt"/>
                <a:ea typeface="+mn-ea"/>
                <a:cs typeface="+mn-cs"/>
              </a:rPr>
              <a:t>1</a:t>
            </a:r>
            <a:r>
              <a:rPr lang="ko-KR" altLang="ko-KR" sz="1200" b="1" kern="1200" dirty="0" err="1">
                <a:solidFill>
                  <a:schemeClr val="tx1"/>
                </a:solidFill>
                <a:effectLst/>
                <a:latin typeface="+mn-lt"/>
                <a:ea typeface="+mn-ea"/>
                <a:cs typeface="+mn-cs"/>
              </a:rPr>
              <a:t>에</a:t>
            </a:r>
            <a:r>
              <a:rPr lang="ko-KR" altLang="ko-KR" sz="1200" b="1" kern="1200" dirty="0">
                <a:solidFill>
                  <a:schemeClr val="tx1"/>
                </a:solidFill>
                <a:effectLst/>
                <a:latin typeface="+mn-lt"/>
                <a:ea typeface="+mn-ea"/>
                <a:cs typeface="+mn-cs"/>
              </a:rPr>
              <a:t> 가까울수록 클러스터링이 잘 </a:t>
            </a:r>
            <a:r>
              <a:rPr lang="ko-KR" altLang="ko-KR" sz="1200" b="1" kern="1200" dirty="0" err="1">
                <a:solidFill>
                  <a:schemeClr val="tx1"/>
                </a:solidFill>
                <a:effectLst/>
                <a:latin typeface="+mn-lt"/>
                <a:ea typeface="+mn-ea"/>
                <a:cs typeface="+mn-cs"/>
              </a:rPr>
              <a:t>됐음을</a:t>
            </a:r>
            <a:r>
              <a:rPr lang="ko-KR" altLang="ko-KR" sz="1200" b="1" kern="1200" dirty="0">
                <a:solidFill>
                  <a:schemeClr val="tx1"/>
                </a:solidFill>
                <a:effectLst/>
                <a:latin typeface="+mn-lt"/>
                <a:ea typeface="+mn-ea"/>
                <a:cs typeface="+mn-cs"/>
              </a:rPr>
              <a:t> 의미</a:t>
            </a:r>
            <a:endParaRPr lang="ko-KR" altLang="ko-KR" sz="1200" kern="1200" dirty="0">
              <a:solidFill>
                <a:schemeClr val="tx1"/>
              </a:solidFill>
              <a:effectLst/>
              <a:latin typeface="+mn-lt"/>
              <a:ea typeface="+mn-ea"/>
              <a:cs typeface="+mn-cs"/>
            </a:endParaRPr>
          </a:p>
          <a:p>
            <a:pPr lvl="0" latinLnBrk="1"/>
            <a:r>
              <a:rPr lang="ko-KR" altLang="ko-KR" sz="1200" kern="1200" dirty="0" err="1">
                <a:solidFill>
                  <a:schemeClr val="tx1"/>
                </a:solidFill>
                <a:effectLst/>
                <a:latin typeface="+mn-lt"/>
                <a:ea typeface="+mn-ea"/>
                <a:cs typeface="+mn-cs"/>
              </a:rPr>
              <a:t>비대칭적인</a:t>
            </a:r>
            <a:r>
              <a:rPr lang="ko-KR" altLang="ko-KR" sz="1200" kern="1200" dirty="0">
                <a:solidFill>
                  <a:schemeClr val="tx1"/>
                </a:solidFill>
                <a:effectLst/>
                <a:latin typeface="+mn-lt"/>
                <a:ea typeface="+mn-ea"/>
                <a:cs typeface="+mn-cs"/>
              </a:rPr>
              <a:t> 구조의 데이터나 적절한 군집 수 판단에 도움</a:t>
            </a:r>
          </a:p>
          <a:p>
            <a:pPr latinLnBrk="1"/>
            <a:r>
              <a:rPr lang="en-US" altLang="ko-KR" sz="1200" b="1" kern="1200" dirty="0">
                <a:solidFill>
                  <a:schemeClr val="tx1"/>
                </a:solidFill>
                <a:effectLst/>
                <a:latin typeface="+mn-lt"/>
                <a:ea typeface="+mn-ea"/>
                <a:cs typeface="+mn-cs"/>
              </a:rPr>
              <a:t>✅ Elbow Method </a:t>
            </a:r>
            <a:r>
              <a:rPr lang="ko-KR" altLang="ko-KR" sz="1200" b="1" kern="1200" dirty="0">
                <a:solidFill>
                  <a:schemeClr val="tx1"/>
                </a:solidFill>
                <a:effectLst/>
                <a:latin typeface="+mn-lt"/>
                <a:ea typeface="+mn-ea"/>
                <a:cs typeface="+mn-cs"/>
              </a:rPr>
              <a:t>기준</a:t>
            </a:r>
            <a:r>
              <a:rPr lang="en-US" altLang="ko-KR" sz="1200" b="1" kern="1200" dirty="0">
                <a:solidFill>
                  <a:schemeClr val="tx1"/>
                </a:solidFill>
                <a:effectLst/>
                <a:latin typeface="+mn-lt"/>
                <a:ea typeface="+mn-ea"/>
                <a:cs typeface="+mn-cs"/>
              </a:rPr>
              <a:t> (</a:t>
            </a:r>
            <a:r>
              <a:rPr lang="ko-KR" altLang="ko-KR" sz="1200" b="1" kern="1200" dirty="0">
                <a:solidFill>
                  <a:schemeClr val="tx1"/>
                </a:solidFill>
                <a:effectLst/>
                <a:latin typeface="+mn-lt"/>
                <a:ea typeface="+mn-ea"/>
                <a:cs typeface="+mn-cs"/>
              </a:rPr>
              <a:t>파란 선</a:t>
            </a:r>
            <a:r>
              <a:rPr lang="en-US" altLang="ko-KR" sz="1200" b="1" kern="1200" dirty="0">
                <a:solidFill>
                  <a:schemeClr val="tx1"/>
                </a:solidFill>
                <a:effectLst/>
                <a:latin typeface="+mn-lt"/>
                <a:ea typeface="+mn-ea"/>
                <a:cs typeface="+mn-cs"/>
              </a:rPr>
              <a:t>, SSE)</a:t>
            </a:r>
            <a:endParaRPr lang="ko-KR" altLang="ko-KR" sz="1200" kern="1200" dirty="0">
              <a:solidFill>
                <a:schemeClr val="tx1"/>
              </a:solidFill>
              <a:effectLst/>
              <a:latin typeface="+mn-lt"/>
              <a:ea typeface="+mn-ea"/>
              <a:cs typeface="+mn-cs"/>
            </a:endParaRPr>
          </a:p>
          <a:p>
            <a:pPr lvl="0" latinLnBrk="1"/>
            <a:r>
              <a:rPr lang="en-US" altLang="ko-KR" sz="1200" kern="1200" dirty="0">
                <a:solidFill>
                  <a:schemeClr val="tx1"/>
                </a:solidFill>
                <a:effectLst/>
                <a:latin typeface="+mn-lt"/>
                <a:ea typeface="+mn-ea"/>
                <a:cs typeface="+mn-cs"/>
              </a:rPr>
              <a:t>SSE</a:t>
            </a:r>
            <a:r>
              <a:rPr lang="ko-KR" altLang="ko-KR" sz="1200" kern="1200" dirty="0">
                <a:solidFill>
                  <a:schemeClr val="tx1"/>
                </a:solidFill>
                <a:effectLst/>
                <a:latin typeface="+mn-lt"/>
                <a:ea typeface="+mn-ea"/>
                <a:cs typeface="+mn-cs"/>
              </a:rPr>
              <a:t>가 급격히 감소하다가 </a:t>
            </a:r>
            <a:r>
              <a:rPr lang="ko-KR" altLang="ko-KR" sz="1200" b="1" kern="1200" dirty="0">
                <a:solidFill>
                  <a:schemeClr val="tx1"/>
                </a:solidFill>
                <a:effectLst/>
                <a:latin typeface="+mn-lt"/>
                <a:ea typeface="+mn-ea"/>
                <a:cs typeface="+mn-cs"/>
              </a:rPr>
              <a:t>완만해지는 지점</a:t>
            </a:r>
            <a:r>
              <a:rPr lang="ko-KR" altLang="ko-KR" sz="1200" kern="1200" dirty="0">
                <a:solidFill>
                  <a:schemeClr val="tx1"/>
                </a:solidFill>
                <a:effectLst/>
                <a:latin typeface="+mn-lt"/>
                <a:ea typeface="+mn-ea"/>
                <a:cs typeface="+mn-cs"/>
              </a:rPr>
              <a:t>이</a:t>
            </a:r>
            <a:r>
              <a:rPr lang="en-US" altLang="ko-KR" sz="1200" kern="1200" dirty="0">
                <a:solidFill>
                  <a:schemeClr val="tx1"/>
                </a:solidFill>
                <a:effectLst/>
                <a:latin typeface="+mn-lt"/>
                <a:ea typeface="+mn-ea"/>
                <a:cs typeface="+mn-cs"/>
              </a:rPr>
              <a:t> “</a:t>
            </a:r>
            <a:r>
              <a:rPr lang="ko-KR" altLang="ko-KR" sz="1200" kern="1200" dirty="0">
                <a:solidFill>
                  <a:schemeClr val="tx1"/>
                </a:solidFill>
                <a:effectLst/>
                <a:latin typeface="+mn-lt"/>
                <a:ea typeface="+mn-ea"/>
                <a:cs typeface="+mn-cs"/>
              </a:rPr>
              <a:t>팔꿈치</a:t>
            </a:r>
            <a:r>
              <a:rPr lang="en-US" altLang="ko-KR" sz="1200" kern="1200" dirty="0">
                <a:solidFill>
                  <a:schemeClr val="tx1"/>
                </a:solidFill>
                <a:effectLst/>
                <a:latin typeface="+mn-lt"/>
                <a:ea typeface="+mn-ea"/>
                <a:cs typeface="+mn-cs"/>
              </a:rPr>
              <a:t>(elbow)”</a:t>
            </a:r>
            <a:r>
              <a:rPr lang="ko-KR" altLang="ko-KR" sz="1200" kern="1200" dirty="0">
                <a:solidFill>
                  <a:schemeClr val="tx1"/>
                </a:solidFill>
                <a:effectLst/>
                <a:latin typeface="+mn-lt"/>
                <a:ea typeface="+mn-ea"/>
                <a:cs typeface="+mn-cs"/>
              </a:rPr>
              <a:t>입니다</a:t>
            </a:r>
            <a:r>
              <a:rPr lang="en-US" altLang="ko-KR" sz="1200" kern="1200" dirty="0">
                <a:solidFill>
                  <a:schemeClr val="tx1"/>
                </a:solidFill>
                <a:effectLst/>
                <a:latin typeface="+mn-lt"/>
                <a:ea typeface="+mn-ea"/>
                <a:cs typeface="+mn-cs"/>
              </a:rPr>
              <a:t>.</a:t>
            </a:r>
            <a:endParaRPr lang="ko-KR" altLang="ko-KR" sz="1200" kern="1200" dirty="0">
              <a:solidFill>
                <a:schemeClr val="tx1"/>
              </a:solidFill>
              <a:effectLst/>
              <a:latin typeface="+mn-lt"/>
              <a:ea typeface="+mn-ea"/>
              <a:cs typeface="+mn-cs"/>
            </a:endParaRPr>
          </a:p>
          <a:p>
            <a:pPr lvl="0" latinLnBrk="1"/>
            <a:r>
              <a:rPr lang="en-US" altLang="ko-KR" sz="1200" b="1" kern="1200" dirty="0">
                <a:solidFill>
                  <a:schemeClr val="tx1"/>
                </a:solidFill>
                <a:effectLst/>
                <a:latin typeface="+mn-lt"/>
                <a:ea typeface="+mn-ea"/>
                <a:cs typeface="+mn-cs"/>
              </a:rPr>
              <a:t>k=5</a:t>
            </a:r>
            <a:r>
              <a:rPr lang="ko-KR" altLang="ko-KR" sz="1200" kern="1200" dirty="0">
                <a:solidFill>
                  <a:schemeClr val="tx1"/>
                </a:solidFill>
                <a:effectLst/>
                <a:latin typeface="+mn-lt"/>
                <a:ea typeface="+mn-ea"/>
                <a:cs typeface="+mn-cs"/>
              </a:rPr>
              <a:t>에서 꺾이는 지점 발생</a:t>
            </a:r>
            <a:r>
              <a:rPr lang="en-US" altLang="ko-KR" sz="1200" kern="1200" dirty="0">
                <a:solidFill>
                  <a:schemeClr val="tx1"/>
                </a:solidFill>
                <a:effectLst/>
                <a:latin typeface="+mn-lt"/>
                <a:ea typeface="+mn-ea"/>
                <a:cs typeface="+mn-cs"/>
              </a:rPr>
              <a:t> → </a:t>
            </a:r>
            <a:r>
              <a:rPr lang="ko-KR" altLang="ko-KR" sz="1200" kern="1200" dirty="0">
                <a:solidFill>
                  <a:schemeClr val="tx1"/>
                </a:solidFill>
                <a:effectLst/>
                <a:latin typeface="+mn-lt"/>
                <a:ea typeface="+mn-ea"/>
                <a:cs typeface="+mn-cs"/>
              </a:rPr>
              <a:t>이 지점을 기준으로 많이 사용</a:t>
            </a:r>
          </a:p>
          <a:p>
            <a:pPr latinLnBrk="1"/>
            <a:r>
              <a:rPr lang="ko-KR" altLang="ko-KR" sz="1200" kern="1200" dirty="0">
                <a:solidFill>
                  <a:schemeClr val="tx1"/>
                </a:solidFill>
                <a:effectLst/>
                <a:latin typeface="+mn-lt"/>
                <a:ea typeface="+mn-ea"/>
                <a:cs typeface="+mn-cs"/>
              </a:rPr>
              <a:t>이 시점 이후에는 클러스터 수를 늘려도</a:t>
            </a:r>
            <a:r>
              <a:rPr lang="en-US" altLang="ko-KR" sz="1200" kern="1200" dirty="0">
                <a:solidFill>
                  <a:schemeClr val="tx1"/>
                </a:solidFill>
                <a:effectLst/>
                <a:latin typeface="+mn-lt"/>
                <a:ea typeface="+mn-ea"/>
                <a:cs typeface="+mn-cs"/>
              </a:rPr>
              <a:t> SSE </a:t>
            </a:r>
            <a:r>
              <a:rPr lang="ko-KR" altLang="ko-KR" sz="1200" kern="1200" dirty="0">
                <a:solidFill>
                  <a:schemeClr val="tx1"/>
                </a:solidFill>
                <a:effectLst/>
                <a:latin typeface="+mn-lt"/>
                <a:ea typeface="+mn-ea"/>
                <a:cs typeface="+mn-cs"/>
              </a:rPr>
              <a:t>감소 폭이 크지 않음</a:t>
            </a:r>
            <a:r>
              <a:rPr lang="en-US" altLang="ko-KR" sz="1200" kern="1200" dirty="0">
                <a:solidFill>
                  <a:schemeClr val="tx1"/>
                </a:solidFill>
                <a:effectLst/>
                <a:latin typeface="+mn-lt"/>
                <a:ea typeface="+mn-ea"/>
                <a:cs typeface="+mn-cs"/>
              </a:rPr>
              <a:t> → </a:t>
            </a:r>
            <a:r>
              <a:rPr lang="ko-KR" altLang="ko-KR" sz="1200" kern="1200" dirty="0">
                <a:solidFill>
                  <a:schemeClr val="tx1"/>
                </a:solidFill>
                <a:effectLst/>
                <a:latin typeface="+mn-lt"/>
                <a:ea typeface="+mn-ea"/>
                <a:cs typeface="+mn-cs"/>
              </a:rPr>
              <a:t>효율 저하</a:t>
            </a:r>
          </a:p>
          <a:p>
            <a:pPr latinLnBrk="1"/>
            <a:r>
              <a:rPr lang="en-US" altLang="ko-KR" sz="1200" b="1" kern="1200" dirty="0">
                <a:solidFill>
                  <a:schemeClr val="tx1"/>
                </a:solidFill>
                <a:effectLst/>
                <a:latin typeface="+mn-lt"/>
                <a:ea typeface="+mn-ea"/>
                <a:cs typeface="+mn-cs"/>
              </a:rPr>
              <a:t>✅ Silhouette Score </a:t>
            </a:r>
            <a:r>
              <a:rPr lang="ko-KR" altLang="ko-KR" sz="1200" b="1" kern="1200" dirty="0">
                <a:solidFill>
                  <a:schemeClr val="tx1"/>
                </a:solidFill>
                <a:effectLst/>
                <a:latin typeface="+mn-lt"/>
                <a:ea typeface="+mn-ea"/>
                <a:cs typeface="+mn-cs"/>
              </a:rPr>
              <a:t>기준</a:t>
            </a:r>
            <a:r>
              <a:rPr lang="en-US" altLang="ko-KR" sz="1200" b="1" kern="1200" dirty="0">
                <a:solidFill>
                  <a:schemeClr val="tx1"/>
                </a:solidFill>
                <a:effectLst/>
                <a:latin typeface="+mn-lt"/>
                <a:ea typeface="+mn-ea"/>
                <a:cs typeface="+mn-cs"/>
              </a:rPr>
              <a:t> (</a:t>
            </a:r>
            <a:r>
              <a:rPr lang="ko-KR" altLang="ko-KR" sz="1200" b="1" kern="1200" dirty="0">
                <a:solidFill>
                  <a:schemeClr val="tx1"/>
                </a:solidFill>
                <a:effectLst/>
                <a:latin typeface="+mn-lt"/>
                <a:ea typeface="+mn-ea"/>
                <a:cs typeface="+mn-cs"/>
              </a:rPr>
              <a:t>빨간 선</a:t>
            </a:r>
            <a:r>
              <a:rPr lang="en-US" altLang="ko-KR" sz="1200" b="1" kern="1200" dirty="0">
                <a:solidFill>
                  <a:schemeClr val="tx1"/>
                </a:solidFill>
                <a:effectLst/>
                <a:latin typeface="+mn-lt"/>
                <a:ea typeface="+mn-ea"/>
                <a:cs typeface="+mn-cs"/>
              </a:rPr>
              <a:t>)</a:t>
            </a:r>
            <a:endParaRPr lang="ko-KR" altLang="ko-KR" sz="1200" kern="1200" dirty="0">
              <a:solidFill>
                <a:schemeClr val="tx1"/>
              </a:solidFill>
              <a:effectLst/>
              <a:latin typeface="+mn-lt"/>
              <a:ea typeface="+mn-ea"/>
              <a:cs typeface="+mn-cs"/>
            </a:endParaRPr>
          </a:p>
          <a:p>
            <a:pPr lvl="0" latinLnBrk="1"/>
            <a:r>
              <a:rPr lang="ko-KR" altLang="ko-KR" sz="1200" b="1" kern="1200" dirty="0">
                <a:solidFill>
                  <a:schemeClr val="tx1"/>
                </a:solidFill>
                <a:effectLst/>
                <a:latin typeface="+mn-lt"/>
                <a:ea typeface="+mn-ea"/>
                <a:cs typeface="+mn-cs"/>
              </a:rPr>
              <a:t>최고 점수는</a:t>
            </a:r>
            <a:r>
              <a:rPr lang="en-US" altLang="ko-KR" sz="1200" b="1" kern="1200" dirty="0">
                <a:solidFill>
                  <a:schemeClr val="tx1"/>
                </a:solidFill>
                <a:effectLst/>
                <a:latin typeface="+mn-lt"/>
                <a:ea typeface="+mn-ea"/>
                <a:cs typeface="+mn-cs"/>
              </a:rPr>
              <a:t> k=8</a:t>
            </a:r>
            <a:r>
              <a:rPr lang="en-US" altLang="ko-KR" sz="1200" kern="1200" dirty="0">
                <a:solidFill>
                  <a:schemeClr val="tx1"/>
                </a:solidFill>
                <a:effectLst/>
                <a:latin typeface="+mn-lt"/>
                <a:ea typeface="+mn-ea"/>
                <a:cs typeface="+mn-cs"/>
              </a:rPr>
              <a:t> </a:t>
            </a:r>
            <a:r>
              <a:rPr lang="ko-KR" altLang="ko-KR" sz="1200" kern="1200" dirty="0">
                <a:solidFill>
                  <a:schemeClr val="tx1"/>
                </a:solidFill>
                <a:effectLst/>
                <a:latin typeface="+mn-lt"/>
                <a:ea typeface="+mn-ea"/>
                <a:cs typeface="+mn-cs"/>
              </a:rPr>
              <a:t>근처</a:t>
            </a:r>
          </a:p>
          <a:p>
            <a:r>
              <a:rPr lang="en-US" altLang="ko-KR" sz="1200" kern="1200" dirty="0">
                <a:solidFill>
                  <a:schemeClr val="tx1"/>
                </a:solidFill>
                <a:effectLst/>
                <a:latin typeface="+mn-lt"/>
                <a:ea typeface="+mn-ea"/>
                <a:cs typeface="+mn-cs"/>
              </a:rPr>
              <a:t>Silhouette Score</a:t>
            </a:r>
            <a:r>
              <a:rPr lang="ko-KR" altLang="ko-KR" sz="1200" kern="1200" dirty="0">
                <a:solidFill>
                  <a:schemeClr val="tx1"/>
                </a:solidFill>
                <a:effectLst/>
                <a:latin typeface="+mn-lt"/>
                <a:ea typeface="+mn-ea"/>
                <a:cs typeface="+mn-cs"/>
              </a:rPr>
              <a:t>는 </a:t>
            </a:r>
            <a:r>
              <a:rPr lang="en-US" altLang="ko-KR" sz="1200" b="1" kern="1200" dirty="0">
                <a:solidFill>
                  <a:schemeClr val="tx1"/>
                </a:solidFill>
                <a:effectLst/>
                <a:latin typeface="+mn-lt"/>
                <a:ea typeface="+mn-ea"/>
                <a:cs typeface="+mn-cs"/>
              </a:rPr>
              <a:t>k=2~4</a:t>
            </a:r>
            <a:r>
              <a:rPr lang="ko-KR" altLang="ko-KR" sz="1200" kern="1200" dirty="0">
                <a:solidFill>
                  <a:schemeClr val="tx1"/>
                </a:solidFill>
                <a:effectLst/>
                <a:latin typeface="+mn-lt"/>
                <a:ea typeface="+mn-ea"/>
                <a:cs typeface="+mn-cs"/>
              </a:rPr>
              <a:t>보다는 </a:t>
            </a:r>
            <a:r>
              <a:rPr lang="en-US" altLang="ko-KR" sz="1200" b="1" kern="1200" dirty="0">
                <a:solidFill>
                  <a:schemeClr val="tx1"/>
                </a:solidFill>
                <a:effectLst/>
                <a:latin typeface="+mn-lt"/>
                <a:ea typeface="+mn-ea"/>
                <a:cs typeface="+mn-cs"/>
              </a:rPr>
              <a:t>k=5~8</a:t>
            </a:r>
            <a:r>
              <a:rPr lang="ko-KR" altLang="ko-KR" sz="1200" kern="1200" dirty="0">
                <a:solidFill>
                  <a:schemeClr val="tx1"/>
                </a:solidFill>
                <a:effectLst/>
                <a:latin typeface="+mn-lt"/>
                <a:ea typeface="+mn-ea"/>
                <a:cs typeface="+mn-cs"/>
              </a:rPr>
              <a:t>에서 전반적으로 안정적이며</a:t>
            </a:r>
            <a:r>
              <a:rPr lang="en-US" altLang="ko-KR" sz="1200" kern="1200" dirty="0">
                <a:solidFill>
                  <a:schemeClr val="tx1"/>
                </a:solidFill>
                <a:effectLst/>
                <a:latin typeface="+mn-lt"/>
                <a:ea typeface="+mn-ea"/>
                <a:cs typeface="+mn-cs"/>
              </a:rPr>
              <a:t>, </a:t>
            </a:r>
            <a:r>
              <a:rPr lang="ko-KR" altLang="ko-KR" sz="1200" kern="1200" dirty="0">
                <a:solidFill>
                  <a:schemeClr val="tx1"/>
                </a:solidFill>
                <a:effectLst/>
                <a:latin typeface="+mn-lt"/>
                <a:ea typeface="+mn-ea"/>
                <a:cs typeface="+mn-cs"/>
              </a:rPr>
              <a:t>특히 </a:t>
            </a:r>
            <a:r>
              <a:rPr lang="en-US" altLang="ko-KR" sz="1200" b="1" kern="1200" dirty="0">
                <a:solidFill>
                  <a:schemeClr val="tx1"/>
                </a:solidFill>
                <a:effectLst/>
                <a:latin typeface="+mn-lt"/>
                <a:ea typeface="+mn-ea"/>
                <a:cs typeface="+mn-cs"/>
              </a:rPr>
              <a:t>k=8</a:t>
            </a:r>
            <a:r>
              <a:rPr lang="ko-KR" altLang="ko-KR" sz="1200" b="1" kern="1200" dirty="0">
                <a:solidFill>
                  <a:schemeClr val="tx1"/>
                </a:solidFill>
                <a:effectLst/>
                <a:latin typeface="+mn-lt"/>
                <a:ea typeface="+mn-ea"/>
                <a:cs typeface="+mn-cs"/>
              </a:rPr>
              <a:t>이 가장 높</a:t>
            </a:r>
            <a:r>
              <a:rPr lang="ko-KR" altLang="en-US" sz="1200" b="1" kern="1200" dirty="0">
                <a:solidFill>
                  <a:schemeClr val="tx1"/>
                </a:solidFill>
                <a:effectLst/>
                <a:latin typeface="+mn-lt"/>
                <a:ea typeface="+mn-ea"/>
                <a:cs typeface="+mn-cs"/>
              </a:rPr>
              <a:t>음</a:t>
            </a:r>
            <a:endParaRPr lang="en-US" altLang="ko-KR" sz="1200" b="1" kern="1200" dirty="0">
              <a:solidFill>
                <a:schemeClr val="tx1"/>
              </a:solidFill>
              <a:effectLst/>
              <a:latin typeface="+mn-lt"/>
              <a:ea typeface="+mn-ea"/>
              <a:cs typeface="+mn-cs"/>
            </a:endParaRPr>
          </a:p>
          <a:p>
            <a:r>
              <a:rPr lang="ko-KR" altLang="en-US" sz="1200" b="1" kern="1200" dirty="0">
                <a:solidFill>
                  <a:schemeClr val="tx1"/>
                </a:solidFill>
                <a:effectLst/>
                <a:latin typeface="+mn-lt"/>
                <a:ea typeface="+mn-ea"/>
                <a:cs typeface="+mn-cs"/>
              </a:rPr>
              <a:t> </a:t>
            </a:r>
            <a:endParaRPr lang="en-US" altLang="ko-KR" sz="1200" b="1" kern="1200" dirty="0">
              <a:solidFill>
                <a:schemeClr val="tx1"/>
              </a:solidFill>
              <a:effectLst/>
              <a:latin typeface="+mn-lt"/>
              <a:ea typeface="+mn-ea"/>
              <a:cs typeface="+mn-cs"/>
            </a:endParaRPr>
          </a:p>
          <a:p>
            <a:endParaRPr lang="en-US" altLang="ko-KR" sz="1200" b="1" kern="1200" dirty="0">
              <a:solidFill>
                <a:schemeClr val="tx1"/>
              </a:solidFill>
              <a:effectLst/>
              <a:latin typeface="+mn-lt"/>
              <a:ea typeface="+mn-ea"/>
              <a:cs typeface="+mn-cs"/>
            </a:endParaRPr>
          </a:p>
          <a:p>
            <a:endParaRPr lang="ko-KR" altLang="en-US" dirty="0"/>
          </a:p>
        </p:txBody>
      </p:sp>
      <p:sp>
        <p:nvSpPr>
          <p:cNvPr id="4" name="슬라이드 번호 개체 틀 3"/>
          <p:cNvSpPr>
            <a:spLocks noGrp="1"/>
          </p:cNvSpPr>
          <p:nvPr>
            <p:ph type="sldNum" sz="quarter" idx="5"/>
          </p:nvPr>
        </p:nvSpPr>
        <p:spPr/>
        <p:txBody>
          <a:bodyPr/>
          <a:lstStyle/>
          <a:p>
            <a:fld id="{17ECCBCC-C023-2F4F-8C70-95F2241995DB}" type="slidenum">
              <a:rPr kumimoji="1" lang="ko-KR" altLang="en-US" smtClean="0"/>
              <a:t>31</a:t>
            </a:fld>
            <a:endParaRPr kumimoji="1" lang="ko-KR" altLang="en-US"/>
          </a:p>
        </p:txBody>
      </p:sp>
    </p:spTree>
    <p:extLst>
      <p:ext uri="{BB962C8B-B14F-4D97-AF65-F5344CB8AC3E}">
        <p14:creationId xmlns:p14="http://schemas.microsoft.com/office/powerpoint/2010/main" val="2598669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이후 결과 분석을 위해</a:t>
            </a:r>
            <a:r>
              <a:rPr lang="en-US" altLang="ko-KR" dirty="0"/>
              <a:t>,</a:t>
            </a:r>
            <a:r>
              <a:rPr lang="ko-KR" altLang="en-US" dirty="0"/>
              <a:t> </a:t>
            </a:r>
            <a:r>
              <a:rPr lang="en-US" altLang="ko-KR" dirty="0" err="1"/>
              <a:t>KMeans</a:t>
            </a:r>
            <a:r>
              <a:rPr lang="en-US" altLang="ko-KR" dirty="0"/>
              <a:t> </a:t>
            </a:r>
            <a:r>
              <a:rPr lang="ko-KR" altLang="en-US" dirty="0"/>
              <a:t>클러스터링 결과를 </a:t>
            </a:r>
            <a:r>
              <a:rPr lang="en-US" altLang="ko-KR" dirty="0"/>
              <a:t>PCA </a:t>
            </a:r>
            <a:r>
              <a:rPr lang="ko-KR" altLang="en-US" dirty="0"/>
              <a:t>점수와 병합하여 최종 데이터프레임을 구성했습니다</a:t>
            </a:r>
            <a:r>
              <a:rPr lang="en-US" altLang="ko-KR" dirty="0"/>
              <a:t>.</a:t>
            </a:r>
            <a:br>
              <a:rPr lang="en-US" altLang="ko-KR" dirty="0"/>
            </a:br>
            <a:r>
              <a:rPr lang="ko-KR" altLang="en-US" dirty="0"/>
              <a:t>또한 클러스터별로 주성분 점수의 평균과 해당 국가 목록을 정리해 </a:t>
            </a:r>
            <a:r>
              <a:rPr lang="en-US" altLang="ko-KR" b="1" dirty="0"/>
              <a:t>summary </a:t>
            </a:r>
            <a:r>
              <a:rPr lang="ko-KR" altLang="en-US" b="1" dirty="0"/>
              <a:t>테이블</a:t>
            </a:r>
            <a:r>
              <a:rPr lang="ko-KR" altLang="en-US" dirty="0"/>
              <a:t>을 생성했습니다</a:t>
            </a:r>
            <a:r>
              <a:rPr lang="en-US" altLang="ko-KR" dirty="0"/>
              <a:t>.</a:t>
            </a:r>
            <a:r>
              <a:rPr lang="ko-KR" altLang="en-US" dirty="0"/>
              <a:t> </a:t>
            </a:r>
            <a:endParaRPr kumimoji="1" lang="ko-KR" altLang="en-US" dirty="0"/>
          </a:p>
        </p:txBody>
      </p:sp>
      <p:sp>
        <p:nvSpPr>
          <p:cNvPr id="4" name="슬라이드 번호 개체 틀 3"/>
          <p:cNvSpPr>
            <a:spLocks noGrp="1"/>
          </p:cNvSpPr>
          <p:nvPr>
            <p:ph type="sldNum" sz="quarter" idx="5"/>
          </p:nvPr>
        </p:nvSpPr>
        <p:spPr/>
        <p:txBody>
          <a:bodyPr/>
          <a:lstStyle/>
          <a:p>
            <a:fld id="{17ECCBCC-C023-2F4F-8C70-95F2241995DB}" type="slidenum">
              <a:rPr kumimoji="1" lang="ko-KR" altLang="en-US" smtClean="0"/>
              <a:t>32</a:t>
            </a:fld>
            <a:endParaRPr kumimoji="1" lang="ko-KR" altLang="en-US"/>
          </a:p>
        </p:txBody>
      </p:sp>
    </p:spTree>
    <p:extLst>
      <p:ext uri="{BB962C8B-B14F-4D97-AF65-F5344CB8AC3E}">
        <p14:creationId xmlns:p14="http://schemas.microsoft.com/office/powerpoint/2010/main" val="20504201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마지막으로</a:t>
            </a:r>
            <a:r>
              <a:rPr lang="en-US" altLang="ko-KR" dirty="0"/>
              <a:t>, </a:t>
            </a:r>
            <a:r>
              <a:rPr lang="ko-KR" altLang="en-US" dirty="0"/>
              <a:t>각 주성분별로 클러스터 간 분포 차이를 시각적으로 확인하기 위해 </a:t>
            </a:r>
            <a:r>
              <a:rPr lang="ko-KR" altLang="en-US" b="1" dirty="0" err="1"/>
              <a:t>박스플롯을</a:t>
            </a:r>
            <a:r>
              <a:rPr lang="ko-KR" altLang="en-US" b="1" dirty="0"/>
              <a:t> 작성</a:t>
            </a:r>
            <a:r>
              <a:rPr lang="ko-KR" altLang="en-US" dirty="0"/>
              <a:t>했습니다</a:t>
            </a:r>
            <a:r>
              <a:rPr lang="en-US" altLang="ko-KR" dirty="0"/>
              <a:t>.</a:t>
            </a:r>
            <a:endParaRPr kumimoji="1" lang="ko-KR" altLang="en-US" dirty="0"/>
          </a:p>
        </p:txBody>
      </p:sp>
      <p:sp>
        <p:nvSpPr>
          <p:cNvPr id="4" name="슬라이드 번호 개체 틀 3"/>
          <p:cNvSpPr>
            <a:spLocks noGrp="1"/>
          </p:cNvSpPr>
          <p:nvPr>
            <p:ph type="sldNum" sz="quarter" idx="5"/>
          </p:nvPr>
        </p:nvSpPr>
        <p:spPr/>
        <p:txBody>
          <a:bodyPr/>
          <a:lstStyle/>
          <a:p>
            <a:fld id="{17ECCBCC-C023-2F4F-8C70-95F2241995DB}" type="slidenum">
              <a:rPr kumimoji="1" lang="ko-KR" altLang="en-US" smtClean="0"/>
              <a:t>33</a:t>
            </a:fld>
            <a:endParaRPr kumimoji="1" lang="ko-KR" altLang="en-US"/>
          </a:p>
        </p:txBody>
      </p:sp>
    </p:spTree>
    <p:extLst>
      <p:ext uri="{BB962C8B-B14F-4D97-AF65-F5344CB8AC3E}">
        <p14:creationId xmlns:p14="http://schemas.microsoft.com/office/powerpoint/2010/main" val="22572777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err="1"/>
              <a:t>엘보우와</a:t>
            </a:r>
            <a:r>
              <a:rPr lang="ko-KR" altLang="en-US" dirty="0"/>
              <a:t> 실루엣 계수를 이용하여 정한 군집의 수 중에서</a:t>
            </a:r>
            <a:r>
              <a:rPr lang="en-US" altLang="ko-KR" dirty="0"/>
              <a:t>, </a:t>
            </a:r>
            <a:r>
              <a:rPr lang="ko-KR" altLang="en-US" dirty="0"/>
              <a:t>먼저 다섯 개의 군집으로 구분해 보았습니다</a:t>
            </a:r>
            <a:r>
              <a:rPr lang="en-US" altLang="ko-KR" dirty="0"/>
              <a:t>. </a:t>
            </a:r>
          </a:p>
          <a:p>
            <a:endParaRPr lang="en-US" altLang="ko-KR" dirty="0"/>
          </a:p>
          <a:p>
            <a:r>
              <a:rPr lang="en-US" altLang="ko-KR" dirty="0"/>
              <a:t>Cluster 1 :</a:t>
            </a:r>
          </a:p>
          <a:p>
            <a:r>
              <a:rPr lang="ko-KR" altLang="en-US" dirty="0"/>
              <a:t>첫 번째 클러스터에는 중국 단 한 국가만이 포함되어 있습니다</a:t>
            </a:r>
            <a:r>
              <a:rPr lang="en-US" altLang="ko-KR" dirty="0"/>
              <a:t>. </a:t>
            </a:r>
            <a:r>
              <a:rPr lang="ko-KR" altLang="en-US" dirty="0"/>
              <a:t>중국은 인구</a:t>
            </a:r>
            <a:r>
              <a:rPr lang="en-US" altLang="ko-KR" dirty="0"/>
              <a:t>, </a:t>
            </a:r>
            <a:r>
              <a:rPr lang="ko-KR" altLang="en-US" dirty="0"/>
              <a:t>급속한 산업화</a:t>
            </a:r>
            <a:r>
              <a:rPr lang="en-US" altLang="ko-KR" dirty="0"/>
              <a:t>, </a:t>
            </a:r>
            <a:r>
              <a:rPr lang="ko-KR" altLang="en-US" dirty="0"/>
              <a:t>석탄 중심의 에너지 구조 등으로 인해 전 세계에서 가장 많은 에너지를 소비하고</a:t>
            </a:r>
            <a:r>
              <a:rPr lang="en-US" altLang="ko-KR" dirty="0"/>
              <a:t>, </a:t>
            </a:r>
            <a:r>
              <a:rPr lang="ko-KR" altLang="en-US" dirty="0"/>
              <a:t>가장 많은 온실가스를 배출하고 있는 국가입니다</a:t>
            </a:r>
            <a:r>
              <a:rPr lang="en-US" altLang="ko-KR" dirty="0"/>
              <a:t>.</a:t>
            </a:r>
          </a:p>
          <a:p>
            <a:r>
              <a:rPr lang="ko-KR" altLang="en-US" dirty="0"/>
              <a:t>이러한 극단적인 특성 때문에 다른 국가들과 구별되는 단독 클러스터로 분류되었습니다</a:t>
            </a:r>
            <a:r>
              <a:rPr lang="en-US" altLang="ko-KR" dirty="0"/>
              <a:t>.</a:t>
            </a:r>
          </a:p>
          <a:p>
            <a:endParaRPr lang="en-US" altLang="ko-KR" dirty="0"/>
          </a:p>
          <a:p>
            <a:r>
              <a:rPr lang="en-US" altLang="ko-KR" dirty="0"/>
              <a:t>Cluster 2 :</a:t>
            </a:r>
          </a:p>
          <a:p>
            <a:r>
              <a:rPr lang="ko-KR" altLang="en-US" dirty="0"/>
              <a:t>두 번째 클러스터에는 미국이 단독으로 포함되어 있습니다</a:t>
            </a:r>
            <a:r>
              <a:rPr lang="en-US" altLang="ko-KR" dirty="0"/>
              <a:t>.</a:t>
            </a:r>
          </a:p>
          <a:p>
            <a:r>
              <a:rPr lang="ko-KR" altLang="en-US" dirty="0"/>
              <a:t>미국은 </a:t>
            </a:r>
            <a:r>
              <a:rPr lang="en-US" altLang="ko-KR" dirty="0"/>
              <a:t>1</a:t>
            </a:r>
            <a:r>
              <a:rPr lang="ko-KR" altLang="en-US" dirty="0"/>
              <a:t>인당 에너지 소비량이 매우 높고</a:t>
            </a:r>
            <a:r>
              <a:rPr lang="en-US" altLang="ko-KR" dirty="0"/>
              <a:t>, </a:t>
            </a:r>
            <a:r>
              <a:rPr lang="ko-KR" altLang="en-US" dirty="0"/>
              <a:t>화석연료에 많이 의존하는 구조를 갖고 있습니다</a:t>
            </a:r>
            <a:r>
              <a:rPr lang="en-US" altLang="ko-KR" dirty="0"/>
              <a:t>.</a:t>
            </a:r>
          </a:p>
          <a:p>
            <a:r>
              <a:rPr lang="ko-KR" altLang="en-US" dirty="0"/>
              <a:t>경제 규모가 크고 산업 활동이 활발하며 자동차</a:t>
            </a:r>
            <a:r>
              <a:rPr lang="en-US" altLang="ko-KR" dirty="0"/>
              <a:t>/</a:t>
            </a:r>
            <a:r>
              <a:rPr lang="ko-KR" altLang="en-US" dirty="0"/>
              <a:t>전력 사용 등으로 인해 에너지 소비량과 배출량이 매우 높은 국가이다</a:t>
            </a:r>
            <a:r>
              <a:rPr lang="en-US" altLang="ko-KR" dirty="0"/>
              <a:t>.</a:t>
            </a:r>
          </a:p>
          <a:p>
            <a:r>
              <a:rPr lang="ko-KR" altLang="en-US" dirty="0"/>
              <a:t>중국과 마찬가지로 독특한 특성으로 인해 단독 클러스터를 형성했습니다</a:t>
            </a:r>
            <a:r>
              <a:rPr lang="en-US" altLang="ko-KR" dirty="0"/>
              <a:t>.</a:t>
            </a:r>
          </a:p>
          <a:p>
            <a:endParaRPr lang="en-US" altLang="ko-KR" dirty="0"/>
          </a:p>
          <a:p>
            <a:r>
              <a:rPr lang="en-US" altLang="ko-KR" dirty="0"/>
              <a:t>Cluster 3 :</a:t>
            </a:r>
          </a:p>
          <a:p>
            <a:r>
              <a:rPr lang="ko-KR" altLang="en-US" dirty="0"/>
              <a:t>세 번째 클러스터는 러시아 한 나라만 포함되어 있습니다</a:t>
            </a:r>
            <a:r>
              <a:rPr lang="en-US" altLang="ko-KR" dirty="0"/>
              <a:t>. </a:t>
            </a:r>
            <a:r>
              <a:rPr lang="ko-KR" altLang="en-US" dirty="0"/>
              <a:t>러시아는 에너지 생산국이자 광범위한 국토를 가진 나라로</a:t>
            </a:r>
            <a:r>
              <a:rPr lang="en-US" altLang="ko-KR" dirty="0"/>
              <a:t>, </a:t>
            </a:r>
            <a:r>
              <a:rPr lang="ko-KR" altLang="en-US" dirty="0"/>
              <a:t>전체 배출량은 크지만 인구 대비로 보면 중간 정도입니다</a:t>
            </a:r>
            <a:r>
              <a:rPr lang="en-US" altLang="ko-KR" dirty="0"/>
              <a:t>.</a:t>
            </a:r>
          </a:p>
          <a:p>
            <a:r>
              <a:rPr lang="ko-KR" altLang="en-US" dirty="0"/>
              <a:t>또한</a:t>
            </a:r>
            <a:r>
              <a:rPr lang="en-US" altLang="ko-KR" dirty="0"/>
              <a:t>, </a:t>
            </a:r>
            <a:r>
              <a:rPr lang="ko-KR" altLang="en-US" dirty="0"/>
              <a:t>천연가스 수출국이라는 특수한 역할과 에너지 구조로 인해 다른 나라들과 뚜렷하게 구별되며 독자적인 군집으로 분류되었습니다</a:t>
            </a:r>
            <a:r>
              <a:rPr lang="en-US" altLang="ko-KR" dirty="0"/>
              <a:t>.</a:t>
            </a:r>
          </a:p>
          <a:p>
            <a:endParaRPr lang="en-US" altLang="ko-KR" dirty="0"/>
          </a:p>
          <a:p>
            <a:r>
              <a:rPr lang="en-US" altLang="ko-KR" dirty="0"/>
              <a:t>Cluster 4 :</a:t>
            </a:r>
          </a:p>
          <a:p>
            <a:r>
              <a:rPr lang="ko-KR" altLang="en-US" dirty="0"/>
              <a:t>네 번째 클러스터는 브라질</a:t>
            </a:r>
            <a:r>
              <a:rPr lang="en-US" altLang="ko-KR" dirty="0"/>
              <a:t>, </a:t>
            </a:r>
            <a:r>
              <a:rPr lang="ko-KR" altLang="en-US" dirty="0"/>
              <a:t>파키스탄</a:t>
            </a:r>
            <a:r>
              <a:rPr lang="en-US" altLang="ko-KR" dirty="0"/>
              <a:t>, </a:t>
            </a:r>
            <a:r>
              <a:rPr lang="ko-KR" altLang="en-US" dirty="0"/>
              <a:t>베트남</a:t>
            </a:r>
            <a:r>
              <a:rPr lang="en-US" altLang="ko-KR" dirty="0"/>
              <a:t>, </a:t>
            </a:r>
            <a:r>
              <a:rPr lang="ko-KR" altLang="en-US" dirty="0"/>
              <a:t>우크라이나</a:t>
            </a:r>
            <a:r>
              <a:rPr lang="en-US" altLang="ko-KR" dirty="0"/>
              <a:t>, </a:t>
            </a:r>
            <a:r>
              <a:rPr lang="ko-KR" altLang="en-US" dirty="0"/>
              <a:t>이집트</a:t>
            </a:r>
            <a:r>
              <a:rPr lang="en-US" altLang="ko-KR" dirty="0"/>
              <a:t>, </a:t>
            </a:r>
            <a:r>
              <a:rPr lang="ko-KR" altLang="en-US" dirty="0"/>
              <a:t>인도</a:t>
            </a:r>
            <a:r>
              <a:rPr lang="en-US" altLang="ko-KR" dirty="0"/>
              <a:t>, </a:t>
            </a:r>
            <a:r>
              <a:rPr lang="ko-KR" altLang="en-US" dirty="0"/>
              <a:t>일본</a:t>
            </a:r>
            <a:r>
              <a:rPr lang="en-US" altLang="ko-KR" dirty="0"/>
              <a:t>, </a:t>
            </a:r>
            <a:r>
              <a:rPr lang="ko-KR" altLang="en-US" dirty="0"/>
              <a:t>독일</a:t>
            </a:r>
            <a:r>
              <a:rPr lang="en-US" altLang="ko-KR" dirty="0"/>
              <a:t>, </a:t>
            </a:r>
            <a:r>
              <a:rPr lang="ko-KR" altLang="en-US" dirty="0"/>
              <a:t>대한민국 등 다양한 국가가 포함되어 있습니다</a:t>
            </a:r>
            <a:r>
              <a:rPr lang="en-US" altLang="ko-KR" dirty="0"/>
              <a:t>. </a:t>
            </a:r>
            <a:r>
              <a:rPr lang="ko-KR" altLang="en-US" dirty="0"/>
              <a:t>온실가스 배출량이 높지도 낮지도 않은 중간 수준이며</a:t>
            </a:r>
            <a:r>
              <a:rPr lang="en-US" altLang="ko-KR" dirty="0"/>
              <a:t>, </a:t>
            </a:r>
            <a:r>
              <a:rPr lang="ko-KR" altLang="en-US" dirty="0"/>
              <a:t>대부분 개발도상국 또는 선진국이지만 고효율 정책을 추진 중인 국가들입니다</a:t>
            </a:r>
            <a:r>
              <a:rPr lang="en-US" altLang="ko-KR" dirty="0"/>
              <a:t>.</a:t>
            </a:r>
          </a:p>
          <a:p>
            <a:r>
              <a:rPr lang="ko-KR" altLang="en-US" dirty="0"/>
              <a:t>에너지 소비 구조나 정책이 유사하여 한 그룹으로 묶인 것으로 보입니다</a:t>
            </a:r>
            <a:r>
              <a:rPr lang="en-US" altLang="ko-KR" dirty="0"/>
              <a:t>.</a:t>
            </a:r>
          </a:p>
          <a:p>
            <a:endParaRPr lang="en-US" altLang="ko-KR" dirty="0"/>
          </a:p>
          <a:p>
            <a:r>
              <a:rPr lang="en-US" altLang="ko-KR" dirty="0"/>
              <a:t>Cluster 5 :</a:t>
            </a:r>
          </a:p>
          <a:p>
            <a:r>
              <a:rPr lang="ko-KR" altLang="en-US" dirty="0"/>
              <a:t>다섯 번째 클러스터는 노르웨이</a:t>
            </a:r>
            <a:r>
              <a:rPr lang="en-US" altLang="ko-KR" dirty="0"/>
              <a:t>, </a:t>
            </a:r>
            <a:r>
              <a:rPr lang="ko-KR" altLang="en-US" dirty="0"/>
              <a:t>싱가포르</a:t>
            </a:r>
            <a:r>
              <a:rPr lang="en-US" altLang="ko-KR" dirty="0"/>
              <a:t>, </a:t>
            </a:r>
            <a:r>
              <a:rPr lang="ko-KR" altLang="en-US" dirty="0"/>
              <a:t>칠레</a:t>
            </a:r>
            <a:r>
              <a:rPr lang="en-US" altLang="ko-KR" dirty="0"/>
              <a:t>, </a:t>
            </a:r>
            <a:r>
              <a:rPr lang="ko-KR" altLang="en-US" dirty="0"/>
              <a:t>나이지리아</a:t>
            </a:r>
            <a:r>
              <a:rPr lang="en-US" altLang="ko-KR" dirty="0"/>
              <a:t>, </a:t>
            </a:r>
            <a:r>
              <a:rPr lang="ko-KR" altLang="en-US" dirty="0"/>
              <a:t>포르투갈</a:t>
            </a:r>
            <a:r>
              <a:rPr lang="en-US" altLang="ko-KR" dirty="0"/>
              <a:t>, </a:t>
            </a:r>
            <a:r>
              <a:rPr lang="ko-KR" altLang="en-US" dirty="0"/>
              <a:t>스웨덴 등이 속해 있습니다</a:t>
            </a:r>
            <a:r>
              <a:rPr lang="en-US" altLang="ko-KR" dirty="0"/>
              <a:t>. </a:t>
            </a:r>
            <a:r>
              <a:rPr lang="ko-KR" altLang="en-US" dirty="0"/>
              <a:t>이들 국가는 상대적으로 국가 규모가 작거나</a:t>
            </a:r>
            <a:r>
              <a:rPr lang="en-US" altLang="ko-KR" dirty="0"/>
              <a:t>, </a:t>
            </a:r>
            <a:r>
              <a:rPr lang="ko-KR" altLang="en-US" dirty="0"/>
              <a:t>신재생 에너지 전환이 빠르게 이루어지고 있는 나라들입니다</a:t>
            </a:r>
            <a:r>
              <a:rPr lang="en-US" altLang="ko-KR" dirty="0"/>
              <a:t>. </a:t>
            </a:r>
            <a:r>
              <a:rPr lang="ko-KR" altLang="en-US" dirty="0"/>
              <a:t>전반적으로 에너지 소비와 온실가스 배출 수준이 낮은 편이며</a:t>
            </a:r>
            <a:r>
              <a:rPr lang="en-US" altLang="ko-KR" dirty="0"/>
              <a:t>, </a:t>
            </a:r>
            <a:r>
              <a:rPr lang="ko-KR" altLang="en-US" dirty="0"/>
              <a:t>일부 국가는 자원 수출국이기도 합니다</a:t>
            </a:r>
            <a:r>
              <a:rPr lang="en-US" altLang="ko-KR" dirty="0"/>
              <a:t>.</a:t>
            </a:r>
          </a:p>
          <a:p>
            <a:endParaRPr lang="en-US" altLang="ko-KR" dirty="0"/>
          </a:p>
          <a:p>
            <a:r>
              <a:rPr lang="en-US" altLang="ko-KR" dirty="0" err="1"/>
              <a:t>NaN</a:t>
            </a:r>
            <a:r>
              <a:rPr lang="en-US" altLang="ko-KR" dirty="0"/>
              <a:t> :</a:t>
            </a:r>
          </a:p>
          <a:p>
            <a:r>
              <a:rPr lang="ko-KR" altLang="en-US" dirty="0"/>
              <a:t>데이터가 없어 분석에서 제외된 국가들입니다</a:t>
            </a:r>
            <a:r>
              <a:rPr lang="en-US" altLang="ko-KR" dirty="0"/>
              <a:t>. </a:t>
            </a:r>
            <a:r>
              <a:rPr lang="ko-KR" altLang="en-US" dirty="0"/>
              <a:t>주로 아프리카 중부나 소규모 국가들입니다</a:t>
            </a:r>
            <a:r>
              <a:rPr lang="en-US" altLang="ko-KR" dirty="0"/>
              <a:t>.</a:t>
            </a:r>
          </a:p>
          <a:p>
            <a:endParaRPr lang="en-US" altLang="ko-KR" dirty="0"/>
          </a:p>
          <a:p>
            <a:r>
              <a:rPr lang="ko-KR" altLang="en-US" dirty="0"/>
              <a:t>각 클러스터는 국가별 에너지 사용량</a:t>
            </a:r>
            <a:r>
              <a:rPr lang="en-US" altLang="ko-KR" dirty="0"/>
              <a:t>, </a:t>
            </a:r>
            <a:r>
              <a:rPr lang="ko-KR" altLang="en-US" dirty="0"/>
              <a:t>산업 구조</a:t>
            </a:r>
            <a:r>
              <a:rPr lang="en-US" altLang="ko-KR" dirty="0"/>
              <a:t>, </a:t>
            </a:r>
            <a:r>
              <a:rPr lang="ko-KR" altLang="en-US" dirty="0"/>
              <a:t>온실가스 배출 특성에 따라 뚜렷하게 구분되었습니다</a:t>
            </a:r>
            <a:r>
              <a:rPr lang="en-US" altLang="ko-KR" dirty="0"/>
              <a:t>.</a:t>
            </a:r>
          </a:p>
          <a:p>
            <a:endParaRPr lang="ko-KR" altLang="en-US" dirty="0"/>
          </a:p>
        </p:txBody>
      </p:sp>
      <p:sp>
        <p:nvSpPr>
          <p:cNvPr id="4" name="슬라이드 번호 개체 틀 3"/>
          <p:cNvSpPr>
            <a:spLocks noGrp="1"/>
          </p:cNvSpPr>
          <p:nvPr>
            <p:ph type="sldNum" sz="quarter" idx="5"/>
          </p:nvPr>
        </p:nvSpPr>
        <p:spPr/>
        <p:txBody>
          <a:bodyPr/>
          <a:lstStyle/>
          <a:p>
            <a:fld id="{17ECCBCC-C023-2F4F-8C70-95F2241995DB}" type="slidenum">
              <a:rPr kumimoji="1" lang="ko-KR" altLang="en-US" smtClean="0"/>
              <a:t>35</a:t>
            </a:fld>
            <a:endParaRPr kumimoji="1" lang="ko-KR" altLang="en-US"/>
          </a:p>
        </p:txBody>
      </p:sp>
    </p:spTree>
    <p:extLst>
      <p:ext uri="{BB962C8B-B14F-4D97-AF65-F5344CB8AC3E}">
        <p14:creationId xmlns:p14="http://schemas.microsoft.com/office/powerpoint/2010/main" val="7728686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R" altLang="en-US" dirty="0"/>
          </a:p>
        </p:txBody>
      </p:sp>
      <p:sp>
        <p:nvSpPr>
          <p:cNvPr id="4" name="슬라이드 번호 개체 틀 3"/>
          <p:cNvSpPr>
            <a:spLocks noGrp="1"/>
          </p:cNvSpPr>
          <p:nvPr>
            <p:ph type="sldNum" sz="quarter" idx="5"/>
          </p:nvPr>
        </p:nvSpPr>
        <p:spPr/>
        <p:txBody>
          <a:bodyPr/>
          <a:lstStyle/>
          <a:p>
            <a:fld id="{17ECCBCC-C023-2F4F-8C70-95F2241995DB}" type="slidenum">
              <a:rPr kumimoji="1" lang="ko-KR" altLang="en-US" smtClean="0"/>
              <a:t>36</a:t>
            </a:fld>
            <a:endParaRPr kumimoji="1" lang="ko-KR" altLang="en-US"/>
          </a:p>
        </p:txBody>
      </p:sp>
    </p:spTree>
    <p:extLst>
      <p:ext uri="{BB962C8B-B14F-4D97-AF65-F5344CB8AC3E}">
        <p14:creationId xmlns:p14="http://schemas.microsoft.com/office/powerpoint/2010/main" val="16777388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en-US" altLang="ko-KR" dirty="0"/>
              <a:t>Cluster1:</a:t>
            </a:r>
          </a:p>
          <a:p>
            <a:r>
              <a:rPr kumimoji="1" lang="en-US" altLang="ko-KR" dirty="0"/>
              <a:t>1</a:t>
            </a:r>
            <a:r>
              <a:rPr kumimoji="1" lang="ko-KR" altLang="en-US" dirty="0"/>
              <a:t>번 클러스터는 중국이 단독으로 포함된 군집으로</a:t>
            </a:r>
            <a:r>
              <a:rPr kumimoji="1" lang="en-US" altLang="ko-KR" dirty="0"/>
              <a:t>, </a:t>
            </a:r>
            <a:r>
              <a:rPr kumimoji="1" lang="ko-KR" altLang="en-US" dirty="0"/>
              <a:t>총 에너지 소비량과 온실가스 배출량이 세계적으로 매우 높은 국가들이 중심을 이루고 있다</a:t>
            </a:r>
            <a:r>
              <a:rPr kumimoji="1" lang="en-US" altLang="ko-KR" dirty="0"/>
              <a:t>. </a:t>
            </a:r>
            <a:r>
              <a:rPr kumimoji="1" lang="ko-KR" altLang="en-US" dirty="0"/>
              <a:t>특히 중국은 막대한 산업 생산량과 인구 규모로 인해 전체 배출량 측면에서 압도적이며</a:t>
            </a:r>
            <a:r>
              <a:rPr kumimoji="1" lang="en-US" altLang="ko-KR" dirty="0"/>
              <a:t>, </a:t>
            </a:r>
            <a:r>
              <a:rPr kumimoji="1" lang="ko-KR" altLang="en-US" dirty="0"/>
              <a:t>여전히 석탄 의존도가 높다</a:t>
            </a:r>
            <a:r>
              <a:rPr kumimoji="1" lang="en-US" altLang="ko-KR" dirty="0"/>
              <a:t>. 1</a:t>
            </a:r>
            <a:r>
              <a:rPr kumimoji="1" lang="ko-KR" altLang="en-US" dirty="0"/>
              <a:t>인당 배출량은 다른 선진국에 비해 낮은 편이지만</a:t>
            </a:r>
            <a:r>
              <a:rPr kumimoji="1" lang="en-US" altLang="ko-KR" dirty="0"/>
              <a:t>, </a:t>
            </a:r>
            <a:r>
              <a:rPr kumimoji="1" lang="ko-KR" altLang="en-US" dirty="0"/>
              <a:t>총량 기준으로는 가장 큰 배출국 중 하나이며</a:t>
            </a:r>
            <a:r>
              <a:rPr kumimoji="1" lang="en-US" altLang="ko-KR" dirty="0"/>
              <a:t>, </a:t>
            </a:r>
            <a:r>
              <a:rPr kumimoji="1" lang="ko-KR" altLang="en-US" dirty="0"/>
              <a:t>신재생 에너지 확대 노력도 병행하고 있는 상태다</a:t>
            </a:r>
            <a:r>
              <a:rPr kumimoji="1" lang="en-US" altLang="ko-KR" dirty="0"/>
              <a:t>. </a:t>
            </a:r>
          </a:p>
          <a:p>
            <a:endParaRPr kumimoji="1" lang="en-US" altLang="ko-KR" dirty="0"/>
          </a:p>
          <a:p>
            <a:r>
              <a:rPr kumimoji="1" lang="en-US" altLang="ko-KR" dirty="0"/>
              <a:t>Cluster2:</a:t>
            </a:r>
          </a:p>
          <a:p>
            <a:r>
              <a:rPr kumimoji="1" lang="en-US" altLang="ko-KR" dirty="0"/>
              <a:t>2</a:t>
            </a:r>
            <a:r>
              <a:rPr kumimoji="1" lang="ko-KR" altLang="en-US" dirty="0"/>
              <a:t>번 클러스터는 미국 단독으로 구성된 군집이다</a:t>
            </a:r>
            <a:r>
              <a:rPr kumimoji="1" lang="en-US" altLang="ko-KR" dirty="0"/>
              <a:t>. </a:t>
            </a:r>
            <a:r>
              <a:rPr kumimoji="1" lang="ko-KR" altLang="en-US" dirty="0"/>
              <a:t>미국은 </a:t>
            </a:r>
            <a:r>
              <a:rPr kumimoji="1" lang="en-US" altLang="ko-KR" dirty="0"/>
              <a:t>1</a:t>
            </a:r>
            <a:r>
              <a:rPr kumimoji="1" lang="ko-KR" altLang="en-US" dirty="0"/>
              <a:t>인당 에너지 소비와 온실가스 배출량 모두 매우 높은 수준이며</a:t>
            </a:r>
            <a:r>
              <a:rPr kumimoji="1" lang="en-US" altLang="ko-KR" dirty="0"/>
              <a:t>, </a:t>
            </a:r>
            <a:r>
              <a:rPr kumimoji="1" lang="ko-KR" altLang="en-US" dirty="0"/>
              <a:t>생활 방식 자체가 에너지 집약적이다</a:t>
            </a:r>
            <a:r>
              <a:rPr kumimoji="1" lang="en-US" altLang="ko-KR" dirty="0"/>
              <a:t>. </a:t>
            </a:r>
            <a:r>
              <a:rPr kumimoji="1" lang="ko-KR" altLang="en-US" dirty="0"/>
              <a:t>산업 및 운송 부문에서 석유 사용 비중이 높고</a:t>
            </a:r>
            <a:r>
              <a:rPr kumimoji="1" lang="en-US" altLang="ko-KR" dirty="0"/>
              <a:t>, </a:t>
            </a:r>
            <a:r>
              <a:rPr kumimoji="1" lang="ko-KR" altLang="en-US" dirty="0"/>
              <a:t>소비 패턴의 변화 없이는 구조적 전환이 어렵다</a:t>
            </a:r>
            <a:r>
              <a:rPr kumimoji="1" lang="en-US" altLang="ko-KR" dirty="0"/>
              <a:t>. </a:t>
            </a:r>
            <a:r>
              <a:rPr kumimoji="1" lang="ko-KR" altLang="en-US" dirty="0"/>
              <a:t>동시에 신재생 에너지 기술 개발과 정책 도입은 활발하여</a:t>
            </a:r>
            <a:r>
              <a:rPr kumimoji="1" lang="en-US" altLang="ko-KR" dirty="0"/>
              <a:t>, </a:t>
            </a:r>
            <a:r>
              <a:rPr kumimoji="1" lang="ko-KR" altLang="en-US" dirty="0"/>
              <a:t>감축 잠재력은 높은 편이다</a:t>
            </a:r>
            <a:r>
              <a:rPr kumimoji="1" lang="en-US" altLang="ko-KR" dirty="0"/>
              <a:t>. </a:t>
            </a:r>
            <a:r>
              <a:rPr kumimoji="1" lang="ko-KR" altLang="en-US" dirty="0"/>
              <a:t>다만 이행 속도는 정치적</a:t>
            </a:r>
            <a:r>
              <a:rPr kumimoji="1" lang="en-US" altLang="ko-KR" dirty="0"/>
              <a:t>, </a:t>
            </a:r>
            <a:r>
              <a:rPr kumimoji="1" lang="ko-KR" altLang="en-US" dirty="0"/>
              <a:t>사회적 요인에 크게 영향을 받는다</a:t>
            </a:r>
            <a:r>
              <a:rPr kumimoji="1" lang="en-US" altLang="ko-KR" dirty="0"/>
              <a:t>.</a:t>
            </a:r>
          </a:p>
          <a:p>
            <a:endParaRPr kumimoji="1" lang="en-US" altLang="ko-KR" dirty="0"/>
          </a:p>
          <a:p>
            <a:r>
              <a:rPr kumimoji="1" lang="en-US" altLang="ko-KR" dirty="0"/>
              <a:t>Cluster3 :</a:t>
            </a:r>
          </a:p>
          <a:p>
            <a:r>
              <a:rPr kumimoji="1" lang="en-US" altLang="ko-KR" dirty="0"/>
              <a:t>3</a:t>
            </a:r>
            <a:r>
              <a:rPr kumimoji="1" lang="ko-KR" altLang="en-US" dirty="0"/>
              <a:t>번 클러스터는 인도가 단독의 군집으로</a:t>
            </a:r>
            <a:r>
              <a:rPr kumimoji="1" lang="en-US" altLang="ko-KR" dirty="0"/>
              <a:t>, </a:t>
            </a:r>
            <a:r>
              <a:rPr kumimoji="1" lang="ko-KR" altLang="en-US" dirty="0"/>
              <a:t>인구가 많고 산업화가 진행 중인 국가들이 다수 포함된다</a:t>
            </a:r>
            <a:r>
              <a:rPr kumimoji="1" lang="en-US" altLang="ko-KR" dirty="0"/>
              <a:t>. </a:t>
            </a:r>
            <a:r>
              <a:rPr kumimoji="1" lang="ko-KR" altLang="en-US" dirty="0"/>
              <a:t>총 배출량은 높은 편이지만</a:t>
            </a:r>
            <a:r>
              <a:rPr kumimoji="1" lang="en-US" altLang="ko-KR" dirty="0"/>
              <a:t>, 1</a:t>
            </a:r>
            <a:r>
              <a:rPr kumimoji="1" lang="ko-KR" altLang="en-US" dirty="0"/>
              <a:t>인당 배출량은 매우 낮은 수준이다</a:t>
            </a:r>
            <a:r>
              <a:rPr kumimoji="1" lang="en-US" altLang="ko-KR" dirty="0"/>
              <a:t>. </a:t>
            </a:r>
            <a:r>
              <a:rPr kumimoji="1" lang="ko-KR" altLang="en-US" dirty="0"/>
              <a:t>여전히 화석연료 기반의 에너지 사용 비중이 크며</a:t>
            </a:r>
            <a:r>
              <a:rPr kumimoji="1" lang="en-US" altLang="ko-KR" dirty="0"/>
              <a:t>, </a:t>
            </a:r>
            <a:r>
              <a:rPr kumimoji="1" lang="ko-KR" altLang="en-US" dirty="0"/>
              <a:t>향후 산업 성장과 함께 배출량이 빠르게 증가할 가능성이 높다</a:t>
            </a:r>
            <a:r>
              <a:rPr kumimoji="1" lang="en-US" altLang="ko-KR" dirty="0"/>
              <a:t>. </a:t>
            </a:r>
            <a:r>
              <a:rPr kumimoji="1" lang="ko-KR" altLang="en-US" dirty="0"/>
              <a:t>에너지 접근성 확대와 저탄소 인프라 구축이 병행되어야 하며</a:t>
            </a:r>
            <a:r>
              <a:rPr kumimoji="1" lang="en-US" altLang="ko-KR" dirty="0"/>
              <a:t>, </a:t>
            </a:r>
            <a:r>
              <a:rPr kumimoji="1" lang="ko-KR" altLang="en-US" dirty="0"/>
              <a:t>국제 협력과 재정 지원의 우선 대상이 될 수 있다</a:t>
            </a:r>
            <a:r>
              <a:rPr kumimoji="1" lang="en-US" altLang="ko-KR" dirty="0"/>
              <a:t>.</a:t>
            </a:r>
          </a:p>
          <a:p>
            <a:r>
              <a:rPr kumimoji="1" lang="en-US" altLang="ko-KR" dirty="0"/>
              <a:t>Cluster4 :</a:t>
            </a:r>
          </a:p>
          <a:p>
            <a:r>
              <a:rPr kumimoji="1" lang="en-US" altLang="ko-KR" dirty="0"/>
              <a:t>4</a:t>
            </a:r>
            <a:r>
              <a:rPr kumimoji="1" lang="ko-KR" altLang="en-US" dirty="0"/>
              <a:t>번 클러스터는 러시아가 단독으로 속한 군집이다</a:t>
            </a:r>
            <a:r>
              <a:rPr kumimoji="1" lang="en-US" altLang="ko-KR" dirty="0"/>
              <a:t>. </a:t>
            </a:r>
            <a:r>
              <a:rPr kumimoji="1" lang="ko-KR" altLang="en-US" dirty="0"/>
              <a:t>러시아는 천연가스와 석유의 주요 수출국으로</a:t>
            </a:r>
            <a:r>
              <a:rPr kumimoji="1" lang="en-US" altLang="ko-KR" dirty="0"/>
              <a:t>, </a:t>
            </a:r>
            <a:r>
              <a:rPr kumimoji="1" lang="ko-KR" altLang="en-US" dirty="0"/>
              <a:t>자원 중심의 산업 구조를 가지고 있다</a:t>
            </a:r>
            <a:r>
              <a:rPr kumimoji="1" lang="en-US" altLang="ko-KR" dirty="0"/>
              <a:t>. </a:t>
            </a:r>
            <a:r>
              <a:rPr kumimoji="1" lang="ko-KR" altLang="en-US" dirty="0"/>
              <a:t>국내 소비 역시 높으며</a:t>
            </a:r>
            <a:r>
              <a:rPr kumimoji="1" lang="en-US" altLang="ko-KR" dirty="0"/>
              <a:t>, </a:t>
            </a:r>
            <a:r>
              <a:rPr kumimoji="1" lang="ko-KR" altLang="en-US" dirty="0"/>
              <a:t>배출량도 상당한 수준이다</a:t>
            </a:r>
            <a:r>
              <a:rPr kumimoji="1" lang="en-US" altLang="ko-KR" dirty="0"/>
              <a:t>. </a:t>
            </a:r>
            <a:r>
              <a:rPr kumimoji="1" lang="ko-KR" altLang="en-US" dirty="0"/>
              <a:t>특히 에너지 효율이 낮고</a:t>
            </a:r>
            <a:r>
              <a:rPr kumimoji="1" lang="en-US" altLang="ko-KR" dirty="0"/>
              <a:t>, </a:t>
            </a:r>
            <a:r>
              <a:rPr kumimoji="1" lang="ko-KR" altLang="en-US" dirty="0"/>
              <a:t>온실가스 감축 정책 추진이 비교적 소극적인 편이다</a:t>
            </a:r>
            <a:r>
              <a:rPr kumimoji="1" lang="en-US" altLang="ko-KR" dirty="0"/>
              <a:t>. </a:t>
            </a:r>
            <a:r>
              <a:rPr kumimoji="1" lang="ko-KR" altLang="en-US" dirty="0"/>
              <a:t>에너지 수출 의존도가 높기 때문에 저탄소 경제로의 전환에 큰 구조적 부담이 따른다</a:t>
            </a:r>
            <a:r>
              <a:rPr kumimoji="1" lang="en-US" altLang="ko-KR" dirty="0"/>
              <a:t>.</a:t>
            </a:r>
          </a:p>
          <a:p>
            <a:r>
              <a:rPr kumimoji="1" lang="en-US" altLang="ko-KR" dirty="0"/>
              <a:t>Cluster5 :</a:t>
            </a:r>
          </a:p>
          <a:p>
            <a:r>
              <a:rPr kumimoji="1" lang="en-US" altLang="ko-KR" dirty="0"/>
              <a:t>5</a:t>
            </a:r>
            <a:r>
              <a:rPr kumimoji="1" lang="ko-KR" altLang="en-US" dirty="0"/>
              <a:t>번 클러스터에는 브라질</a:t>
            </a:r>
            <a:r>
              <a:rPr kumimoji="1" lang="en-US" altLang="ko-KR" dirty="0"/>
              <a:t>, </a:t>
            </a:r>
            <a:r>
              <a:rPr kumimoji="1" lang="ko-KR" altLang="en-US" dirty="0"/>
              <a:t>캐나다</a:t>
            </a:r>
            <a:r>
              <a:rPr kumimoji="1" lang="en-US" altLang="ko-KR" dirty="0"/>
              <a:t>, </a:t>
            </a:r>
            <a:r>
              <a:rPr kumimoji="1" lang="ko-KR" altLang="en-US" dirty="0"/>
              <a:t>이란 등이 포함되어 있으며</a:t>
            </a:r>
            <a:r>
              <a:rPr kumimoji="1" lang="en-US" altLang="ko-KR" dirty="0"/>
              <a:t>, </a:t>
            </a:r>
            <a:r>
              <a:rPr kumimoji="1" lang="ko-KR" altLang="en-US" dirty="0"/>
              <a:t>자원 기반의 중</a:t>
            </a:r>
            <a:r>
              <a:rPr kumimoji="1" lang="en-US" altLang="ko-KR" dirty="0"/>
              <a:t>·</a:t>
            </a:r>
            <a:r>
              <a:rPr kumimoji="1" lang="ko-KR" altLang="en-US" dirty="0"/>
              <a:t>고소득 국가들이 중심을 이룬다</a:t>
            </a:r>
            <a:r>
              <a:rPr kumimoji="1" lang="en-US" altLang="ko-KR" dirty="0"/>
              <a:t>. </a:t>
            </a:r>
            <a:r>
              <a:rPr kumimoji="1" lang="ko-KR" altLang="en-US" dirty="0"/>
              <a:t>이들은 풍부한 천연자원을 바탕으로 에너지 자급률이 높고</a:t>
            </a:r>
            <a:r>
              <a:rPr kumimoji="1" lang="en-US" altLang="ko-KR" dirty="0"/>
              <a:t>, </a:t>
            </a:r>
            <a:r>
              <a:rPr kumimoji="1" lang="ko-KR" altLang="en-US" dirty="0"/>
              <a:t>일부 국가는 수력발전이나 천연가스 기반의 청정에너지 비중이 큰 특징이 있다</a:t>
            </a:r>
            <a:r>
              <a:rPr kumimoji="1" lang="en-US" altLang="ko-KR" dirty="0"/>
              <a:t>. </a:t>
            </a:r>
            <a:r>
              <a:rPr kumimoji="1" lang="ko-KR" altLang="en-US" dirty="0"/>
              <a:t>하지만 자원 채굴 및 수출로 인한 배출도 상당하여 에너지 생산 과정에서의 탈탄소화가 주요 과제이다</a:t>
            </a:r>
            <a:r>
              <a:rPr kumimoji="1" lang="en-US" altLang="ko-KR" dirty="0"/>
              <a:t>. </a:t>
            </a:r>
            <a:r>
              <a:rPr kumimoji="1" lang="ko-KR" altLang="en-US" dirty="0"/>
              <a:t>특히 이란과 같은 국가는 경제 제재나 지정학적 요인으로 인해 에너지 전환이 지연되는 경향이 있다</a:t>
            </a:r>
            <a:r>
              <a:rPr kumimoji="1" lang="en-US" altLang="ko-KR" dirty="0"/>
              <a:t>.</a:t>
            </a:r>
          </a:p>
          <a:p>
            <a:r>
              <a:rPr kumimoji="1" lang="en-US" altLang="ko-KR" dirty="0"/>
              <a:t>Cluster6 :</a:t>
            </a:r>
          </a:p>
          <a:p>
            <a:r>
              <a:rPr kumimoji="1" lang="en-US" altLang="ko-KR" dirty="0"/>
              <a:t>6</a:t>
            </a:r>
            <a:r>
              <a:rPr kumimoji="1" lang="ko-KR" altLang="en-US" dirty="0"/>
              <a:t>번 클러스터는 대한민국</a:t>
            </a:r>
            <a:r>
              <a:rPr kumimoji="1" lang="en-US" altLang="ko-KR" dirty="0"/>
              <a:t>, </a:t>
            </a:r>
            <a:r>
              <a:rPr kumimoji="1" lang="ko-KR" altLang="en-US" dirty="0"/>
              <a:t>일본 등 기술 기반의 고효율 선진국들이 포함되어 있다</a:t>
            </a:r>
            <a:r>
              <a:rPr kumimoji="1" lang="en-US" altLang="ko-KR" dirty="0"/>
              <a:t>. </a:t>
            </a:r>
            <a:r>
              <a:rPr kumimoji="1" lang="ko-KR" altLang="en-US" dirty="0"/>
              <a:t>이들 국가는 에너지 효율이 높고</a:t>
            </a:r>
            <a:r>
              <a:rPr kumimoji="1" lang="en-US" altLang="ko-KR" dirty="0"/>
              <a:t>, </a:t>
            </a:r>
            <a:r>
              <a:rPr kumimoji="1" lang="ko-KR" altLang="en-US" dirty="0"/>
              <a:t>신재생 에너지 전환에 대한 정책적 관심도 크다</a:t>
            </a:r>
            <a:r>
              <a:rPr kumimoji="1" lang="en-US" altLang="ko-KR" dirty="0"/>
              <a:t>. </a:t>
            </a:r>
            <a:r>
              <a:rPr kumimoji="1" lang="ko-KR" altLang="en-US" dirty="0"/>
              <a:t>배출량은 산업 구조상 여전히 존재하지만</a:t>
            </a:r>
            <a:r>
              <a:rPr kumimoji="1" lang="en-US" altLang="ko-KR" dirty="0"/>
              <a:t>, </a:t>
            </a:r>
            <a:r>
              <a:rPr kumimoji="1" lang="ko-KR" altLang="en-US" dirty="0"/>
              <a:t>기술적 역량을 바탕으로 감축 잠재력이 높다</a:t>
            </a:r>
            <a:r>
              <a:rPr kumimoji="1" lang="en-US" altLang="ko-KR" dirty="0"/>
              <a:t>. </a:t>
            </a:r>
            <a:r>
              <a:rPr kumimoji="1" lang="ko-KR" altLang="en-US" dirty="0"/>
              <a:t>특히 전력 부문에서의 재생에너지 확대와 산업 부문 </a:t>
            </a:r>
            <a:r>
              <a:rPr kumimoji="1" lang="ko-KR" altLang="en-US" dirty="0" err="1"/>
              <a:t>탈탄소</a:t>
            </a:r>
            <a:r>
              <a:rPr kumimoji="1" lang="ko-KR" altLang="en-US" dirty="0"/>
              <a:t> 전략이 병행되며</a:t>
            </a:r>
            <a:r>
              <a:rPr kumimoji="1" lang="en-US" altLang="ko-KR" dirty="0"/>
              <a:t>, </a:t>
            </a:r>
            <a:r>
              <a:rPr kumimoji="1" lang="ko-KR" altLang="en-US" dirty="0"/>
              <a:t>국제적인 기후 정책에서 선도적 역할을 수행하고 있다</a:t>
            </a:r>
            <a:r>
              <a:rPr kumimoji="1" lang="en-US" altLang="ko-KR" dirty="0"/>
              <a:t>.</a:t>
            </a:r>
          </a:p>
          <a:p>
            <a:endParaRPr kumimoji="1" lang="en-US" altLang="ko-KR" dirty="0"/>
          </a:p>
          <a:p>
            <a:r>
              <a:rPr kumimoji="1" lang="en-US" altLang="ko-KR" dirty="0"/>
              <a:t>Cluster7 :</a:t>
            </a:r>
          </a:p>
          <a:p>
            <a:r>
              <a:rPr kumimoji="1" lang="en-US" altLang="ko-KR" dirty="0"/>
              <a:t>7</a:t>
            </a:r>
            <a:r>
              <a:rPr kumimoji="1" lang="ko-KR" altLang="en-US" dirty="0"/>
              <a:t>번 클러스터는 아프리카 및 일부 저개발 국가들이 중심을 이루며</a:t>
            </a:r>
            <a:r>
              <a:rPr kumimoji="1" lang="en-US" altLang="ko-KR" dirty="0"/>
              <a:t>, </a:t>
            </a:r>
            <a:r>
              <a:rPr kumimoji="1" lang="ko-KR" altLang="en-US" dirty="0"/>
              <a:t>에너지 소비량과 온실가스 배출량 모두 매우 낮은 수준이다</a:t>
            </a:r>
            <a:r>
              <a:rPr kumimoji="1" lang="en-US" altLang="ko-KR" dirty="0"/>
              <a:t>. </a:t>
            </a:r>
            <a:r>
              <a:rPr kumimoji="1" lang="ko-KR" altLang="en-US" dirty="0"/>
              <a:t>이들 국가는 에너지 접근성 자체가 부족한 경우도 많으며</a:t>
            </a:r>
            <a:r>
              <a:rPr kumimoji="1" lang="en-US" altLang="ko-KR" dirty="0"/>
              <a:t>, </a:t>
            </a:r>
            <a:r>
              <a:rPr kumimoji="1" lang="ko-KR" altLang="en-US" dirty="0"/>
              <a:t>산업화가 상대적으로 덜 이루어져 있다</a:t>
            </a:r>
            <a:r>
              <a:rPr kumimoji="1" lang="en-US" altLang="ko-KR" dirty="0"/>
              <a:t>. </a:t>
            </a:r>
            <a:r>
              <a:rPr kumimoji="1" lang="ko-KR" altLang="en-US" dirty="0"/>
              <a:t>감축보다는 에너지 접근 확대와 지속가능한 개발이 우선되어야 하며</a:t>
            </a:r>
            <a:r>
              <a:rPr kumimoji="1" lang="en-US" altLang="ko-KR" dirty="0"/>
              <a:t>, </a:t>
            </a:r>
            <a:r>
              <a:rPr kumimoji="1" lang="ko-KR" altLang="en-US" dirty="0"/>
              <a:t>국제사회로부터의 기술 및 재정 지원이 절실한 그룹이다</a:t>
            </a:r>
            <a:r>
              <a:rPr kumimoji="1" lang="en-US" altLang="ko-KR" dirty="0"/>
              <a:t>.</a:t>
            </a:r>
          </a:p>
          <a:p>
            <a:endParaRPr kumimoji="1" lang="en-US" altLang="ko-KR" dirty="0"/>
          </a:p>
          <a:p>
            <a:r>
              <a:rPr kumimoji="1" lang="en-US" altLang="ko-KR" dirty="0"/>
              <a:t>Cluster8 : </a:t>
            </a:r>
          </a:p>
          <a:p>
            <a:r>
              <a:rPr kumimoji="1" lang="en-US" altLang="ko-KR" dirty="0"/>
              <a:t>8</a:t>
            </a:r>
            <a:r>
              <a:rPr kumimoji="1" lang="ko-KR" altLang="en-US" dirty="0"/>
              <a:t>번 클러스터는 통계가 부족하거나 데이터의 신뢰도가 낮은 국가들이 포함되어 있다</a:t>
            </a:r>
            <a:r>
              <a:rPr kumimoji="1" lang="en-US" altLang="ko-KR" dirty="0"/>
              <a:t>. </a:t>
            </a:r>
            <a:r>
              <a:rPr kumimoji="1" lang="ko-KR" altLang="en-US" dirty="0"/>
              <a:t>일부 소규모 국가</a:t>
            </a:r>
            <a:r>
              <a:rPr kumimoji="1" lang="en-US" altLang="ko-KR" dirty="0"/>
              <a:t>, </a:t>
            </a:r>
            <a:r>
              <a:rPr kumimoji="1" lang="ko-KR" altLang="en-US" dirty="0"/>
              <a:t>분쟁 지역</a:t>
            </a:r>
            <a:r>
              <a:rPr kumimoji="1" lang="en-US" altLang="ko-KR" dirty="0"/>
              <a:t>, </a:t>
            </a:r>
            <a:r>
              <a:rPr kumimoji="1" lang="ko-KR" altLang="en-US" dirty="0"/>
              <a:t>행정 체계가 불안정한 지역이 이에 속한다</a:t>
            </a:r>
            <a:r>
              <a:rPr kumimoji="1" lang="en-US" altLang="ko-KR" dirty="0"/>
              <a:t>. </a:t>
            </a:r>
            <a:r>
              <a:rPr kumimoji="1" lang="ko-KR" altLang="en-US" dirty="0"/>
              <a:t>이들 국가에 대해서는 보다 정확한 모니터링 체계 구축과 데이터 보완이 우선되어야 하며</a:t>
            </a:r>
            <a:r>
              <a:rPr kumimoji="1" lang="en-US" altLang="ko-KR" dirty="0"/>
              <a:t>, </a:t>
            </a:r>
            <a:r>
              <a:rPr kumimoji="1" lang="ko-KR" altLang="en-US" dirty="0"/>
              <a:t>기후정책 수립을 위한 국제적 협력이 필요하다</a:t>
            </a:r>
            <a:r>
              <a:rPr kumimoji="1" lang="en-US" altLang="ko-KR" dirty="0"/>
              <a:t>.</a:t>
            </a:r>
          </a:p>
          <a:p>
            <a:endParaRPr kumimoji="1" lang="en-US" altLang="ko-KR" dirty="0"/>
          </a:p>
          <a:p>
            <a:r>
              <a:rPr kumimoji="1" lang="en-US" altLang="ko-KR" dirty="0" err="1"/>
              <a:t>NaN</a:t>
            </a:r>
            <a:r>
              <a:rPr kumimoji="1" lang="en-US" altLang="ko-KR" dirty="0"/>
              <a:t> : </a:t>
            </a:r>
            <a:r>
              <a:rPr kumimoji="1" lang="ko-KR" altLang="en-US" dirty="0"/>
              <a:t>동일 </a:t>
            </a:r>
            <a:r>
              <a:rPr kumimoji="1" lang="en-US" altLang="ko-KR" dirty="0"/>
              <a:t>-</a:t>
            </a:r>
            <a:endParaRPr kumimoji="1" lang="ko-KR" altLang="en-US" dirty="0"/>
          </a:p>
        </p:txBody>
      </p:sp>
      <p:sp>
        <p:nvSpPr>
          <p:cNvPr id="4" name="슬라이드 번호 개체 틀 3"/>
          <p:cNvSpPr>
            <a:spLocks noGrp="1"/>
          </p:cNvSpPr>
          <p:nvPr>
            <p:ph type="sldNum" sz="quarter" idx="5"/>
          </p:nvPr>
        </p:nvSpPr>
        <p:spPr/>
        <p:txBody>
          <a:bodyPr/>
          <a:lstStyle/>
          <a:p>
            <a:fld id="{17ECCBCC-C023-2F4F-8C70-95F2241995DB}" type="slidenum">
              <a:rPr kumimoji="1" lang="ko-KR" altLang="en-US" smtClean="0"/>
              <a:t>39</a:t>
            </a:fld>
            <a:endParaRPr kumimoji="1" lang="ko-KR" altLang="en-US"/>
          </a:p>
        </p:txBody>
      </p:sp>
    </p:spTree>
    <p:extLst>
      <p:ext uri="{BB962C8B-B14F-4D97-AF65-F5344CB8AC3E}">
        <p14:creationId xmlns:p14="http://schemas.microsoft.com/office/powerpoint/2010/main" val="919920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3"/>
          <p:cNvSpPr>
            <a:spLocks noGrp="1" noRot="1" noChangeAspect="1" noTextEdit="1"/>
          </p:cNvSpPr>
          <p:nvPr>
            <p:ph type="sldImg" idx="2"/>
          </p:nvPr>
        </p:nvSpPr>
        <p:spPr/>
        <p:txBody>
          <a:bodyPr/>
          <a:lstStyle/>
          <a:p>
            <a:endParaRPr lang="ko-KR" altLang="en-US"/>
          </a:p>
        </p:txBody>
      </p:sp>
      <p:sp>
        <p:nvSpPr>
          <p:cNvPr id="3" name="슬라이드 노트 개체 틀 4"/>
          <p:cNvSpPr>
            <a:spLocks noGrp="1"/>
          </p:cNvSpPr>
          <p:nvPr>
            <p:ph type="body" sz="quarter" idx="3"/>
          </p:nvPr>
        </p:nvSpPr>
        <p:spPr/>
        <p:txBody>
          <a:bodyPr/>
          <a:lstStyle/>
          <a:p>
            <a:pPr lvl="0">
              <a:defRPr/>
            </a:pPr>
            <a:endParaRPr lang="ko-KR" altLang="en-US"/>
          </a:p>
        </p:txBody>
      </p:sp>
      <p:sp>
        <p:nvSpPr>
          <p:cNvPr id="4" name="슬라이드 번호 개체 틀 6"/>
          <p:cNvSpPr>
            <a:spLocks noGrp="1"/>
          </p:cNvSpPr>
          <p:nvPr>
            <p:ph type="sldNum" sz="quarter" idx="5"/>
          </p:nvPr>
        </p:nvSpPr>
        <p:spPr/>
        <p:txBody>
          <a:bodyPr/>
          <a:lstStyle/>
          <a:p>
            <a:pPr lvl="0"/>
            <a:fld id="{09F4262C-968C-4EE9-8164-CE16364706B3}" type="slidenum">
              <a:rPr lang="ko-KR" altLang="en-US" smtClean="0"/>
              <a:pPr lvl="0"/>
              <a:t>22</a:t>
            </a:fld>
            <a:endParaRPr lang="ko-KR" altLang="en-US"/>
          </a:p>
        </p:txBody>
      </p:sp>
    </p:spTree>
    <p:extLst>
      <p:ext uri="{BB962C8B-B14F-4D97-AF65-F5344CB8AC3E}">
        <p14:creationId xmlns:p14="http://schemas.microsoft.com/office/powerpoint/2010/main" val="19701625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3"/>
          <p:cNvSpPr>
            <a:spLocks noGrp="1" noRot="1" noChangeAspect="1" noTextEdit="1"/>
          </p:cNvSpPr>
          <p:nvPr>
            <p:ph type="sldImg" idx="2"/>
          </p:nvPr>
        </p:nvSpPr>
        <p:spPr/>
        <p:txBody>
          <a:bodyPr/>
          <a:lstStyle/>
          <a:p>
            <a:endParaRPr lang="ko-KR" altLang="en-US"/>
          </a:p>
        </p:txBody>
      </p:sp>
      <p:sp>
        <p:nvSpPr>
          <p:cNvPr id="3" name="슬라이드 노트 개체 틀 4"/>
          <p:cNvSpPr>
            <a:spLocks noGrp="1"/>
          </p:cNvSpPr>
          <p:nvPr>
            <p:ph type="body" sz="quarter" idx="3"/>
          </p:nvPr>
        </p:nvSpPr>
        <p:spPr/>
        <p:txBody>
          <a:bodyPr/>
          <a:lstStyle/>
          <a:p>
            <a:pPr lvl="0">
              <a:defRPr/>
            </a:pPr>
            <a:endParaRPr lang="ko-KR" altLang="en-US"/>
          </a:p>
        </p:txBody>
      </p:sp>
      <p:sp>
        <p:nvSpPr>
          <p:cNvPr id="4" name="슬라이드 번호 개체 틀 6"/>
          <p:cNvSpPr>
            <a:spLocks noGrp="1"/>
          </p:cNvSpPr>
          <p:nvPr>
            <p:ph type="sldNum" sz="quarter" idx="5"/>
          </p:nvPr>
        </p:nvSpPr>
        <p:spPr/>
        <p:txBody>
          <a:bodyPr/>
          <a:lstStyle/>
          <a:p>
            <a:pPr lvl="0"/>
            <a:fld id="{17ECCBCC-C023-2F4F-8C70-95F2241995DB}" type="slidenum">
              <a:rPr kumimoji="1" lang="ko-KR" altLang="en-US" smtClean="0"/>
              <a:t>23</a:t>
            </a:fld>
            <a:endParaRPr kumimoji="1" lang="ko-KR" altLang="en-US"/>
          </a:p>
        </p:txBody>
      </p:sp>
    </p:spTree>
    <p:extLst>
      <p:ext uri="{BB962C8B-B14F-4D97-AF65-F5344CB8AC3E}">
        <p14:creationId xmlns:p14="http://schemas.microsoft.com/office/powerpoint/2010/main" val="30582474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ko-KR" altLang="en-US" dirty="0"/>
              <a:t>코드는 크게 네 가지 단계로 구분됩니다</a:t>
            </a:r>
            <a:r>
              <a:rPr kumimoji="1" lang="en-US" altLang="ko-KR" dirty="0"/>
              <a:t>.</a:t>
            </a:r>
            <a:r>
              <a:rPr kumimoji="1" lang="ko-KR" altLang="en-US" dirty="0"/>
              <a:t> </a:t>
            </a:r>
          </a:p>
        </p:txBody>
      </p:sp>
      <p:sp>
        <p:nvSpPr>
          <p:cNvPr id="4" name="슬라이드 번호 개체 틀 3"/>
          <p:cNvSpPr>
            <a:spLocks noGrp="1"/>
          </p:cNvSpPr>
          <p:nvPr>
            <p:ph type="sldNum" sz="quarter" idx="5"/>
          </p:nvPr>
        </p:nvSpPr>
        <p:spPr/>
        <p:txBody>
          <a:bodyPr/>
          <a:lstStyle/>
          <a:p>
            <a:fld id="{17ECCBCC-C023-2F4F-8C70-95F2241995DB}" type="slidenum">
              <a:rPr kumimoji="1" lang="ko-KR" altLang="en-US" smtClean="0"/>
              <a:t>25</a:t>
            </a:fld>
            <a:endParaRPr kumimoji="1" lang="ko-KR" altLang="en-US"/>
          </a:p>
        </p:txBody>
      </p:sp>
    </p:spTree>
    <p:extLst>
      <p:ext uri="{BB962C8B-B14F-4D97-AF65-F5344CB8AC3E}">
        <p14:creationId xmlns:p14="http://schemas.microsoft.com/office/powerpoint/2010/main" val="17156186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분석에 앞서 </a:t>
            </a:r>
            <a:r>
              <a:rPr lang="en-US" altLang="ko-KR" dirty="0"/>
              <a:t>PCA</a:t>
            </a:r>
            <a:r>
              <a:rPr lang="ko-KR" altLang="en-US" dirty="0"/>
              <a:t>와 군집분석에 사용할 데이터를 만들기 위해 전처리를 진행했습니다</a:t>
            </a:r>
            <a:r>
              <a:rPr lang="en-US" altLang="ko-KR" dirty="0"/>
              <a:t>.</a:t>
            </a:r>
          </a:p>
          <a:p>
            <a:r>
              <a:rPr lang="ko-KR" altLang="en-US" dirty="0"/>
              <a:t>원자료는 다음과 같은 형태로 </a:t>
            </a:r>
            <a:r>
              <a:rPr lang="en-US" altLang="ko-KR" dirty="0"/>
              <a:t>1980~2021</a:t>
            </a:r>
            <a:r>
              <a:rPr lang="ko-KR" altLang="en-US" dirty="0"/>
              <a:t>년 국가별 탄소</a:t>
            </a:r>
            <a:r>
              <a:rPr lang="en-US" altLang="ko-KR" dirty="0"/>
              <a:t>·</a:t>
            </a:r>
            <a:r>
              <a:rPr lang="ko-KR" altLang="en-US" dirty="0"/>
              <a:t>에너지 지표를 나타냅니다</a:t>
            </a:r>
            <a:r>
              <a:rPr lang="en-US" altLang="ko-KR" dirty="0"/>
              <a:t>.</a:t>
            </a:r>
            <a:br>
              <a:rPr lang="en-US" altLang="ko-KR" dirty="0"/>
            </a:br>
            <a:r>
              <a:rPr lang="ko-KR" altLang="en-US" dirty="0"/>
              <a:t>우선 과거 </a:t>
            </a:r>
            <a:r>
              <a:rPr lang="en-US" altLang="ko-KR" dirty="0"/>
              <a:t>1980~2000</a:t>
            </a:r>
            <a:r>
              <a:rPr lang="ko-KR" altLang="en-US" dirty="0"/>
              <a:t>년과 현재 </a:t>
            </a:r>
            <a:r>
              <a:rPr lang="en-US" altLang="ko-KR" dirty="0"/>
              <a:t>2001~2021</a:t>
            </a:r>
            <a:r>
              <a:rPr lang="ko-KR" altLang="en-US" dirty="0"/>
              <a:t>년에 대해 </a:t>
            </a:r>
            <a:r>
              <a:rPr lang="en-US" altLang="ko-KR" dirty="0"/>
              <a:t>21</a:t>
            </a:r>
            <a:r>
              <a:rPr lang="ko-KR" altLang="en-US" dirty="0"/>
              <a:t>년 평균을 계산해 </a:t>
            </a:r>
            <a:r>
              <a:rPr lang="ko-KR" altLang="en-US" b="1" dirty="0"/>
              <a:t>변화량</a:t>
            </a:r>
            <a:r>
              <a:rPr lang="ko-KR" altLang="en-US" dirty="0"/>
              <a:t>을 산출했습니다</a:t>
            </a:r>
            <a:r>
              <a:rPr lang="en-US" altLang="ko-KR" dirty="0"/>
              <a:t>.</a:t>
            </a:r>
            <a:br>
              <a:rPr lang="en-US" altLang="ko-KR" dirty="0"/>
            </a:br>
            <a:r>
              <a:rPr lang="ko-KR" altLang="en-US" dirty="0"/>
              <a:t>또한 전체 기간에 대한 평균을 산출한 후</a:t>
            </a:r>
            <a:r>
              <a:rPr lang="en-US" altLang="ko-KR" dirty="0"/>
              <a:t>,</a:t>
            </a:r>
            <a:r>
              <a:rPr lang="ko-KR" altLang="en-US" dirty="0"/>
              <a:t> 변화량 데이터와 병합하여 </a:t>
            </a:r>
            <a:r>
              <a:rPr lang="ko-KR" altLang="en-US" b="1" dirty="0"/>
              <a:t>데이터프레임</a:t>
            </a:r>
            <a:r>
              <a:rPr lang="ko-KR" altLang="en-US" dirty="0"/>
              <a:t>을 생성했습니다</a:t>
            </a:r>
            <a:r>
              <a:rPr lang="en-US" altLang="ko-KR" dirty="0"/>
              <a:t>.</a:t>
            </a:r>
            <a:endParaRPr kumimoji="1" lang="ko-KR" altLang="en-US" dirty="0"/>
          </a:p>
        </p:txBody>
      </p:sp>
      <p:sp>
        <p:nvSpPr>
          <p:cNvPr id="4" name="슬라이드 번호 개체 틀 3"/>
          <p:cNvSpPr>
            <a:spLocks noGrp="1"/>
          </p:cNvSpPr>
          <p:nvPr>
            <p:ph type="sldNum" sz="quarter" idx="5"/>
          </p:nvPr>
        </p:nvSpPr>
        <p:spPr/>
        <p:txBody>
          <a:bodyPr/>
          <a:lstStyle/>
          <a:p>
            <a:fld id="{17ECCBCC-C023-2F4F-8C70-95F2241995DB}" type="slidenum">
              <a:rPr kumimoji="1" lang="ko-KR" altLang="en-US" smtClean="0"/>
              <a:t>26</a:t>
            </a:fld>
            <a:endParaRPr kumimoji="1" lang="ko-KR" altLang="en-US"/>
          </a:p>
        </p:txBody>
      </p:sp>
    </p:spTree>
    <p:extLst>
      <p:ext uri="{BB962C8B-B14F-4D97-AF65-F5344CB8AC3E}">
        <p14:creationId xmlns:p14="http://schemas.microsoft.com/office/powerpoint/2010/main" val="1398147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ko-KR" altLang="en-US" dirty="0"/>
              <a:t>군집 분석에 앞서</a:t>
            </a:r>
            <a:r>
              <a:rPr kumimoji="1" lang="en-US" altLang="ko-KR" dirty="0"/>
              <a:t>,</a:t>
            </a:r>
            <a:r>
              <a:rPr kumimoji="1" lang="ko-KR" altLang="en-US" dirty="0"/>
              <a:t> 차원 축소를 위해 </a:t>
            </a:r>
            <a:r>
              <a:rPr kumimoji="1" lang="en-US" altLang="ko-KR" dirty="0"/>
              <a:t>PCA</a:t>
            </a:r>
            <a:r>
              <a:rPr kumimoji="1" lang="ko-KR" altLang="en-US" dirty="0" err="1"/>
              <a:t>를</a:t>
            </a:r>
            <a:r>
              <a:rPr kumimoji="1" lang="ko-KR" altLang="en-US" dirty="0"/>
              <a:t> 수행했습니다</a:t>
            </a:r>
            <a:r>
              <a:rPr kumimoji="1" lang="en-US" altLang="ko-KR" dirty="0"/>
              <a:t>.</a:t>
            </a:r>
            <a:r>
              <a:rPr kumimoji="1" lang="ko-KR" altLang="en-US" dirty="0"/>
              <a:t> 크게 </a:t>
            </a:r>
            <a:r>
              <a:rPr kumimoji="1" lang="en-US" altLang="ko-KR" dirty="0"/>
              <a:t>4</a:t>
            </a:r>
            <a:r>
              <a:rPr kumimoji="1" lang="ko-KR" altLang="en-US" dirty="0"/>
              <a:t>가지 단계로 구성됩니다</a:t>
            </a:r>
            <a:r>
              <a:rPr kumimoji="1" lang="en-US" altLang="ko-KR" dirty="0"/>
              <a:t>.</a:t>
            </a:r>
          </a:p>
          <a:p>
            <a:r>
              <a:rPr lang="ko-KR" altLang="en-US" dirty="0"/>
              <a:t>먼저</a:t>
            </a:r>
            <a:r>
              <a:rPr lang="en-US" altLang="ko-KR" dirty="0"/>
              <a:t>, </a:t>
            </a:r>
            <a:r>
              <a:rPr lang="en-US" altLang="ko-KR" dirty="0" err="1"/>
              <a:t>StandardScaler</a:t>
            </a:r>
            <a:r>
              <a:rPr lang="en-US" altLang="ko-KR" dirty="0"/>
              <a:t>().</a:t>
            </a:r>
            <a:r>
              <a:rPr lang="en-US" altLang="ko-KR" dirty="0" err="1"/>
              <a:t>fit_transform</a:t>
            </a:r>
            <a:r>
              <a:rPr lang="en-US" altLang="ko-KR" dirty="0"/>
              <a:t>(x)</a:t>
            </a:r>
            <a:r>
              <a:rPr lang="ko-KR" altLang="en-US" dirty="0" err="1"/>
              <a:t>를</a:t>
            </a:r>
            <a:r>
              <a:rPr lang="ko-KR" altLang="en-US" dirty="0"/>
              <a:t> 사용해 데이터를 </a:t>
            </a:r>
            <a:r>
              <a:rPr lang="ko-KR" altLang="en-US" dirty="0" err="1"/>
              <a:t>정규화했습니다</a:t>
            </a:r>
            <a:r>
              <a:rPr lang="en-US" altLang="ko-KR" dirty="0"/>
              <a:t>.</a:t>
            </a:r>
          </a:p>
          <a:p>
            <a:r>
              <a:rPr lang="ko-KR" altLang="en-US" dirty="0"/>
              <a:t>다음으로</a:t>
            </a:r>
            <a:r>
              <a:rPr lang="en-US" altLang="ko-KR" dirty="0"/>
              <a:t>,</a:t>
            </a:r>
            <a:r>
              <a:rPr lang="ko-KR" altLang="en-US" dirty="0"/>
              <a:t> </a:t>
            </a:r>
            <a:r>
              <a:rPr lang="en-US" altLang="ko-KR" dirty="0"/>
              <a:t>PCA().</a:t>
            </a:r>
            <a:r>
              <a:rPr lang="en-US" altLang="ko-KR" dirty="0" err="1"/>
              <a:t>fit_transform</a:t>
            </a:r>
            <a:r>
              <a:rPr lang="en-US" altLang="ko-KR" dirty="0"/>
              <a:t>(</a:t>
            </a:r>
            <a:r>
              <a:rPr lang="en-US" altLang="ko-KR" dirty="0" err="1"/>
              <a:t>x_scaled</a:t>
            </a:r>
            <a:r>
              <a:rPr lang="en-US" altLang="ko-KR" dirty="0"/>
              <a:t>)</a:t>
            </a:r>
            <a:r>
              <a:rPr lang="ko-KR" altLang="en-US" dirty="0"/>
              <a:t> 함수를 사용해 주성분을 도출했습니다</a:t>
            </a:r>
            <a:r>
              <a:rPr lang="en-US" altLang="ko-KR" dirty="0"/>
              <a:t>.</a:t>
            </a:r>
            <a:r>
              <a:rPr lang="ko-KR" altLang="en-US" dirty="0"/>
              <a:t> </a:t>
            </a:r>
            <a:endParaRPr lang="en-US" altLang="ko-KR" dirty="0"/>
          </a:p>
          <a:p>
            <a:r>
              <a:rPr lang="ko-KR" altLang="en-US" dirty="0"/>
              <a:t>세 </a:t>
            </a:r>
            <a:r>
              <a:rPr lang="ko-KR" altLang="en-US" dirty="0" err="1"/>
              <a:t>번째로</a:t>
            </a:r>
            <a:r>
              <a:rPr lang="en-US" altLang="ko-KR" dirty="0"/>
              <a:t>, </a:t>
            </a:r>
            <a:r>
              <a:rPr lang="en-US" altLang="ko-KR" dirty="0" err="1"/>
              <a:t>pca.explained_variance_ratio</a:t>
            </a:r>
            <a:r>
              <a:rPr lang="en-US" altLang="ko-KR" dirty="0"/>
              <a:t>_</a:t>
            </a:r>
            <a:r>
              <a:rPr lang="ko-KR" altLang="en-US" dirty="0"/>
              <a:t>와 </a:t>
            </a:r>
            <a:r>
              <a:rPr lang="en-US" altLang="ko-KR" dirty="0" err="1"/>
              <a:t>np.cumsum</a:t>
            </a:r>
            <a:r>
              <a:rPr lang="en-US" altLang="ko-KR" dirty="0"/>
              <a:t>()</a:t>
            </a:r>
            <a:r>
              <a:rPr lang="ko-KR" altLang="en-US" dirty="0"/>
              <a:t>을 통해 각 주성분의 설명력과 누적 설명 비율을 확인했습니다</a:t>
            </a:r>
            <a:r>
              <a:rPr lang="en-US" altLang="ko-KR" dirty="0"/>
              <a:t>.</a:t>
            </a:r>
            <a:br>
              <a:rPr lang="en-US" altLang="ko-KR" dirty="0"/>
            </a:br>
            <a:r>
              <a:rPr lang="ko-KR" altLang="en-US" dirty="0"/>
              <a:t>마지막으로</a:t>
            </a:r>
            <a:r>
              <a:rPr lang="en-US" altLang="ko-KR" dirty="0"/>
              <a:t>, </a:t>
            </a:r>
            <a:r>
              <a:rPr lang="en-US" altLang="ko-KR" dirty="0" err="1"/>
              <a:t>pca.components</a:t>
            </a:r>
            <a:r>
              <a:rPr lang="en-US" altLang="ko-KR" dirty="0"/>
              <a:t>_</a:t>
            </a:r>
            <a:r>
              <a:rPr lang="ko-KR" altLang="en-US" dirty="0" err="1"/>
              <a:t>를</a:t>
            </a:r>
            <a:r>
              <a:rPr lang="ko-KR" altLang="en-US" dirty="0"/>
              <a:t> 통해 각 주성분이 원래 변수에 얼마나 기여했는지</a:t>
            </a:r>
            <a:r>
              <a:rPr lang="en-US" altLang="ko-KR" dirty="0"/>
              <a:t>, </a:t>
            </a:r>
            <a:r>
              <a:rPr lang="ko-KR" altLang="en-US" dirty="0"/>
              <a:t>즉 주성분 기여도를 분석했습니다</a:t>
            </a:r>
            <a:r>
              <a:rPr lang="en-US" altLang="ko-KR" dirty="0"/>
              <a:t>.</a:t>
            </a:r>
          </a:p>
          <a:p>
            <a:endParaRPr lang="en-US" altLang="ko-KR" dirty="0"/>
          </a:p>
          <a:p>
            <a:r>
              <a:rPr lang="ko-KR" altLang="en-US" dirty="0"/>
              <a:t>이 과정을 통해 의미 있는 소수의 축으로 데이터를 축소했고</a:t>
            </a:r>
            <a:r>
              <a:rPr lang="en-US" altLang="ko-KR" dirty="0"/>
              <a:t>, </a:t>
            </a:r>
            <a:r>
              <a:rPr lang="ko-KR" altLang="en-US" dirty="0"/>
              <a:t>이를 바탕으로 군집 분석을 진행했습니다</a:t>
            </a:r>
            <a:r>
              <a:rPr lang="en-US" altLang="ko-KR" dirty="0"/>
              <a:t>.</a:t>
            </a:r>
            <a:endParaRPr kumimoji="1" lang="ko-KR" altLang="en-US" dirty="0"/>
          </a:p>
        </p:txBody>
      </p:sp>
      <p:sp>
        <p:nvSpPr>
          <p:cNvPr id="4" name="슬라이드 번호 개체 틀 3"/>
          <p:cNvSpPr>
            <a:spLocks noGrp="1"/>
          </p:cNvSpPr>
          <p:nvPr>
            <p:ph type="sldNum" sz="quarter" idx="5"/>
          </p:nvPr>
        </p:nvSpPr>
        <p:spPr/>
        <p:txBody>
          <a:bodyPr/>
          <a:lstStyle/>
          <a:p>
            <a:fld id="{17ECCBCC-C023-2F4F-8C70-95F2241995DB}" type="slidenum">
              <a:rPr kumimoji="1" lang="ko-KR" altLang="en-US" smtClean="0"/>
              <a:t>27</a:t>
            </a:fld>
            <a:endParaRPr kumimoji="1" lang="ko-KR" altLang="en-US"/>
          </a:p>
        </p:txBody>
      </p:sp>
    </p:spTree>
    <p:extLst>
      <p:ext uri="{BB962C8B-B14F-4D97-AF65-F5344CB8AC3E}">
        <p14:creationId xmlns:p14="http://schemas.microsoft.com/office/powerpoint/2010/main" val="19666979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주성분 개수를 정할 때는</a:t>
            </a:r>
            <a:r>
              <a:rPr lang="en-US" altLang="ko-KR" dirty="0"/>
              <a:t>,</a:t>
            </a:r>
            <a:r>
              <a:rPr lang="ko-KR" altLang="en-US" dirty="0"/>
              <a:t> 다음과 같은 기준을 적용했습니다</a:t>
            </a:r>
            <a:r>
              <a:rPr lang="en-US" altLang="ko-KR" dirty="0"/>
              <a:t>.</a:t>
            </a:r>
            <a:br>
              <a:rPr lang="en-US" altLang="ko-KR" dirty="0"/>
            </a:br>
            <a:r>
              <a:rPr lang="ko-KR" altLang="en-US" dirty="0"/>
              <a:t>먼저 </a:t>
            </a:r>
            <a:r>
              <a:rPr lang="en-US" altLang="ko-KR" dirty="0"/>
              <a:t>Scree Plot</a:t>
            </a:r>
            <a:r>
              <a:rPr lang="ko-KR" altLang="en-US" dirty="0"/>
              <a:t>에서 </a:t>
            </a:r>
            <a:r>
              <a:rPr lang="ko-KR" altLang="en-US" b="1" dirty="0"/>
              <a:t>설명력이 급격히 감소한 뒤 완만해지는 구간</a:t>
            </a:r>
            <a:r>
              <a:rPr lang="en-US" altLang="ko-KR" dirty="0"/>
              <a:t>, </a:t>
            </a:r>
            <a:r>
              <a:rPr lang="ko-KR" altLang="en-US" dirty="0"/>
              <a:t>즉 </a:t>
            </a:r>
            <a:r>
              <a:rPr lang="en-US" altLang="ko-KR" b="1" dirty="0"/>
              <a:t>Elbow </a:t>
            </a:r>
            <a:r>
              <a:rPr lang="ko-KR" altLang="en-US" b="1" dirty="0"/>
              <a:t>지점</a:t>
            </a:r>
            <a:r>
              <a:rPr lang="ko-KR" altLang="en-US" dirty="0"/>
              <a:t>을 찾습니다</a:t>
            </a:r>
            <a:r>
              <a:rPr lang="en-US" altLang="ko-KR" dirty="0"/>
              <a:t>.</a:t>
            </a:r>
            <a:br>
              <a:rPr lang="en-US" altLang="ko-KR" dirty="0"/>
            </a:br>
            <a:r>
              <a:rPr lang="ko-KR" altLang="en-US" dirty="0"/>
              <a:t>이 지점에서의 </a:t>
            </a:r>
            <a:r>
              <a:rPr lang="ko-KR" altLang="en-US" b="1" dirty="0"/>
              <a:t>누적 설명 분산 비율이 </a:t>
            </a:r>
            <a:r>
              <a:rPr lang="en-US" altLang="ko-KR" b="1" dirty="0"/>
              <a:t>80% </a:t>
            </a:r>
            <a:r>
              <a:rPr lang="ko-KR" altLang="en-US" b="1" dirty="0"/>
              <a:t>이상</a:t>
            </a:r>
            <a:r>
              <a:rPr lang="ko-KR" altLang="en-US" dirty="0"/>
              <a:t>이면 해당 지점까지의 주성분을 선택하고</a:t>
            </a:r>
            <a:r>
              <a:rPr lang="en-US" altLang="ko-KR" dirty="0"/>
              <a:t>,</a:t>
            </a:r>
            <a:br>
              <a:rPr lang="en-US" altLang="ko-KR" dirty="0"/>
            </a:br>
            <a:r>
              <a:rPr lang="en-US" altLang="ko-KR" dirty="0"/>
              <a:t>80%</a:t>
            </a:r>
            <a:r>
              <a:rPr lang="ko-KR" altLang="en-US" dirty="0" err="1"/>
              <a:t>에</a:t>
            </a:r>
            <a:r>
              <a:rPr lang="ko-KR" altLang="en-US" dirty="0"/>
              <a:t> 미치지 못할 경우에는 설명력을 충분히 확보할 수 있도록 주성분 개수를 추가로 늘립니다</a:t>
            </a:r>
            <a:r>
              <a:rPr lang="en-US" altLang="ko-KR" dirty="0"/>
              <a:t>.</a:t>
            </a:r>
          </a:p>
          <a:p>
            <a:r>
              <a:rPr lang="ko-KR" altLang="en-US" dirty="0"/>
              <a:t>이 기준에 따라 주성분 개수는 </a:t>
            </a:r>
            <a:r>
              <a:rPr lang="en-US" altLang="ko-KR" b="1" dirty="0"/>
              <a:t>3</a:t>
            </a:r>
            <a:r>
              <a:rPr lang="ko-KR" altLang="en-US" b="1" dirty="0"/>
              <a:t>개로 결정</a:t>
            </a:r>
            <a:r>
              <a:rPr lang="ko-KR" altLang="en-US" dirty="0"/>
              <a:t>되었으며</a:t>
            </a:r>
            <a:r>
              <a:rPr lang="en-US" altLang="ko-KR" dirty="0"/>
              <a:t>, </a:t>
            </a:r>
            <a:r>
              <a:rPr lang="ko-KR" altLang="en-US" dirty="0"/>
              <a:t>이때의 누적 설명 분산 비율은 약 </a:t>
            </a:r>
            <a:r>
              <a:rPr lang="en-US" altLang="ko-KR" dirty="0"/>
              <a:t>82.5%</a:t>
            </a:r>
            <a:r>
              <a:rPr lang="ko-KR" altLang="en-US" dirty="0"/>
              <a:t>입니다</a:t>
            </a:r>
            <a:r>
              <a:rPr lang="en-US" altLang="ko-KR" dirty="0"/>
              <a:t>.</a:t>
            </a:r>
          </a:p>
        </p:txBody>
      </p:sp>
      <p:sp>
        <p:nvSpPr>
          <p:cNvPr id="4" name="슬라이드 번호 개체 틀 3"/>
          <p:cNvSpPr>
            <a:spLocks noGrp="1"/>
          </p:cNvSpPr>
          <p:nvPr>
            <p:ph type="sldNum" sz="quarter" idx="5"/>
          </p:nvPr>
        </p:nvSpPr>
        <p:spPr/>
        <p:txBody>
          <a:bodyPr/>
          <a:lstStyle/>
          <a:p>
            <a:fld id="{17ECCBCC-C023-2F4F-8C70-95F2241995DB}" type="slidenum">
              <a:rPr kumimoji="1" lang="ko-KR" altLang="en-US" smtClean="0"/>
              <a:t>28</a:t>
            </a:fld>
            <a:endParaRPr kumimoji="1" lang="ko-KR" altLang="en-US"/>
          </a:p>
        </p:txBody>
      </p:sp>
    </p:spTree>
    <p:extLst>
      <p:ext uri="{BB962C8B-B14F-4D97-AF65-F5344CB8AC3E}">
        <p14:creationId xmlns:p14="http://schemas.microsoft.com/office/powerpoint/2010/main" val="15027758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8DC522-C55F-BA5E-23C9-D4B69B258F70}"/>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78F87B36-EC98-0332-66A5-03B5D87377C5}"/>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9BC14317-1E15-4253-3FA6-9068CBD44D64}"/>
              </a:ext>
            </a:extLst>
          </p:cNvPr>
          <p:cNvSpPr>
            <a:spLocks noGrp="1"/>
          </p:cNvSpPr>
          <p:nvPr>
            <p:ph type="body" idx="1"/>
          </p:nvPr>
        </p:nvSpPr>
        <p:spPr/>
        <p:txBody>
          <a:bodyPr/>
          <a:lstStyle/>
          <a:p>
            <a:r>
              <a:rPr lang="ko-KR" altLang="en-US" b="0" dirty="0"/>
              <a:t>주성분에 대한 원본 변수의 기여도를 표로 </a:t>
            </a:r>
            <a:r>
              <a:rPr lang="ko-KR" altLang="en-US" b="0" dirty="0" err="1"/>
              <a:t>나타내보았습니다</a:t>
            </a:r>
            <a:r>
              <a:rPr lang="en-US" altLang="ko-KR" b="0" dirty="0"/>
              <a:t>.</a:t>
            </a:r>
            <a:r>
              <a:rPr lang="ko-KR" altLang="en-US" b="0" dirty="0"/>
              <a:t> </a:t>
            </a:r>
            <a:br>
              <a:rPr lang="en-US" altLang="ko-KR" b="0" dirty="0"/>
            </a:br>
            <a:r>
              <a:rPr lang="ko-KR" altLang="en-US" b="0" dirty="0"/>
              <a:t>원본 변수의 수가 </a:t>
            </a:r>
            <a:r>
              <a:rPr lang="en-US" altLang="ko-KR" b="0" dirty="0"/>
              <a:t>32</a:t>
            </a:r>
            <a:r>
              <a:rPr lang="ko-KR" altLang="en-US" b="0" dirty="0"/>
              <a:t>개이므로</a:t>
            </a:r>
            <a:r>
              <a:rPr lang="en-US" altLang="ko-KR" b="0" dirty="0"/>
              <a:t>, </a:t>
            </a:r>
            <a:r>
              <a:rPr lang="ko-KR" altLang="en-US" b="0" dirty="0"/>
              <a:t>각 주성분에서 </a:t>
            </a:r>
            <a:r>
              <a:rPr lang="en-US" altLang="ko-KR" b="0" dirty="0"/>
              <a:t>loading </a:t>
            </a:r>
            <a:r>
              <a:rPr lang="ko-KR" altLang="en-US" b="0" dirty="0"/>
              <a:t>절댓값이 약 </a:t>
            </a:r>
            <a:r>
              <a:rPr lang="en-US" altLang="ko-KR" b="0" dirty="0"/>
              <a:t>0.18 </a:t>
            </a:r>
            <a:r>
              <a:rPr lang="ko-KR" altLang="en-US" b="0" dirty="0"/>
              <a:t>이상이면 의미 있는 기여로 해석할 수 있습니다</a:t>
            </a:r>
            <a:r>
              <a:rPr lang="en-US" altLang="ko-KR" b="0" dirty="0"/>
              <a:t>.</a:t>
            </a:r>
          </a:p>
          <a:p>
            <a:endParaRPr lang="en-US" altLang="ko-KR" b="0" dirty="0"/>
          </a:p>
          <a:p>
            <a:r>
              <a:rPr lang="en-US" altLang="ko-KR" b="0" dirty="0"/>
              <a:t>1.</a:t>
            </a:r>
            <a:r>
              <a:rPr lang="ko-KR" altLang="en-US" b="0" dirty="0"/>
              <a:t> 먼저 </a:t>
            </a:r>
            <a:r>
              <a:rPr lang="en-US" altLang="ko-KR" b="0" dirty="0"/>
              <a:t>PC1</a:t>
            </a:r>
            <a:r>
              <a:rPr lang="ko-KR" altLang="en-US" b="0" dirty="0"/>
              <a:t>은 모든 변수가 양</a:t>
            </a:r>
            <a:r>
              <a:rPr lang="en-US" altLang="ko-KR" b="0" dirty="0"/>
              <a:t>(+)</a:t>
            </a:r>
            <a:r>
              <a:rPr lang="ko-KR" altLang="en-US" b="0" dirty="0"/>
              <a:t>의 방향으로 기여하며</a:t>
            </a:r>
            <a:r>
              <a:rPr lang="en-US" altLang="ko-KR" b="0" dirty="0"/>
              <a:t>,</a:t>
            </a:r>
            <a:r>
              <a:rPr lang="ko-KR" altLang="en-US" b="0" dirty="0"/>
              <a:t> 에너지 사용량과 온실가스 배출량 전반이 크게 반영됩니다</a:t>
            </a:r>
            <a:r>
              <a:rPr lang="en-US" altLang="ko-KR" b="0" dirty="0"/>
              <a:t>.</a:t>
            </a:r>
            <a:r>
              <a:rPr lang="ko-KR" altLang="en-US" b="0" dirty="0"/>
              <a:t> 즉</a:t>
            </a:r>
            <a:r>
              <a:rPr lang="en-US" altLang="ko-KR" b="0" dirty="0"/>
              <a:t>, PC1</a:t>
            </a:r>
            <a:r>
              <a:rPr lang="ko-KR" altLang="en-US" b="0" dirty="0"/>
              <a:t>이 클수록 에너지 소비와 배출이 많은 국가로 해석됩니다</a:t>
            </a:r>
            <a:r>
              <a:rPr lang="en-US" altLang="ko-KR" b="0" dirty="0"/>
              <a:t>.</a:t>
            </a:r>
          </a:p>
          <a:p>
            <a:endParaRPr lang="en-US" altLang="ko-KR" b="0" dirty="0"/>
          </a:p>
          <a:p>
            <a:r>
              <a:rPr lang="en-US" altLang="ko-KR" b="0" dirty="0"/>
              <a:t>2.</a:t>
            </a:r>
            <a:r>
              <a:rPr lang="ko-KR" altLang="en-US" b="0" dirty="0"/>
              <a:t> </a:t>
            </a:r>
            <a:r>
              <a:rPr lang="en-US" altLang="ko-KR" b="0" dirty="0"/>
              <a:t>PC2</a:t>
            </a:r>
            <a:r>
              <a:rPr lang="ko-KR" altLang="en-US" b="0" dirty="0"/>
              <a:t>는 에너지 구조의 차이를 보여줍니다</a:t>
            </a:r>
            <a:r>
              <a:rPr lang="en-US" altLang="ko-KR" b="0" dirty="0"/>
              <a:t>.</a:t>
            </a:r>
            <a:r>
              <a:rPr lang="ko-KR" altLang="en-US" b="0" dirty="0"/>
              <a:t> 가스와 </a:t>
            </a:r>
            <a:r>
              <a:rPr lang="ko-KR" altLang="en-US" b="0" dirty="0" err="1"/>
              <a:t>플레어링</a:t>
            </a:r>
            <a:r>
              <a:rPr lang="ko-KR" altLang="en-US" b="0" dirty="0"/>
              <a:t> 관련 지표가 양의 방향으로</a:t>
            </a:r>
            <a:r>
              <a:rPr lang="en-US" altLang="ko-KR" b="0" dirty="0"/>
              <a:t>, </a:t>
            </a:r>
            <a:r>
              <a:rPr lang="ko-KR" altLang="en-US" b="0" dirty="0"/>
              <a:t>석탄 및 메탄 관련 지표는 음의 방향으로 기여합니다</a:t>
            </a:r>
            <a:r>
              <a:rPr lang="en-US" altLang="ko-KR" b="0" dirty="0"/>
              <a:t>.</a:t>
            </a:r>
            <a:r>
              <a:rPr lang="ko-KR" altLang="en-US" b="0" dirty="0"/>
              <a:t> 따라서 </a:t>
            </a:r>
            <a:r>
              <a:rPr lang="en-US" altLang="ko-KR" b="0" dirty="0"/>
              <a:t>PC2</a:t>
            </a:r>
            <a:r>
              <a:rPr lang="ko-KR" altLang="en-US" b="0" dirty="0"/>
              <a:t>가 클수록 가스</a:t>
            </a:r>
            <a:r>
              <a:rPr lang="en-US" altLang="ko-KR" b="0" dirty="0"/>
              <a:t>·</a:t>
            </a:r>
            <a:r>
              <a:rPr lang="ko-KR" altLang="en-US" b="0" dirty="0" err="1"/>
              <a:t>플레어링</a:t>
            </a:r>
            <a:r>
              <a:rPr lang="ko-KR" altLang="en-US" b="0" dirty="0"/>
              <a:t> 중심이고</a:t>
            </a:r>
            <a:r>
              <a:rPr lang="en-US" altLang="ko-KR" b="0" dirty="0"/>
              <a:t>, </a:t>
            </a:r>
            <a:r>
              <a:rPr lang="ko-KR" altLang="en-US" b="0" dirty="0"/>
              <a:t>석탄과 메탄 비중이 낮은 국가를 의미합니다</a:t>
            </a:r>
            <a:r>
              <a:rPr lang="en-US" altLang="ko-KR" b="0" dirty="0"/>
              <a:t>.</a:t>
            </a:r>
          </a:p>
          <a:p>
            <a:endParaRPr lang="en-US" altLang="ko-KR" b="0" dirty="0"/>
          </a:p>
          <a:p>
            <a:r>
              <a:rPr lang="en-US" altLang="ko-KR" b="0" dirty="0"/>
              <a:t>3.</a:t>
            </a:r>
            <a:r>
              <a:rPr lang="ko-KR" altLang="en-US" b="0" dirty="0"/>
              <a:t> </a:t>
            </a:r>
            <a:r>
              <a:rPr lang="en-US" altLang="ko-KR" b="0" dirty="0"/>
              <a:t>PC3</a:t>
            </a:r>
            <a:r>
              <a:rPr lang="ko-KR" altLang="en-US" b="0" dirty="0"/>
              <a:t>는 에너지 효율성과 관련된 축입니다</a:t>
            </a:r>
            <a:r>
              <a:rPr lang="en-US" altLang="ko-KR" b="0" dirty="0"/>
              <a:t>.</a:t>
            </a:r>
            <a:r>
              <a:rPr lang="ko-KR" altLang="en-US" b="0" dirty="0"/>
              <a:t> 석유</a:t>
            </a:r>
            <a:r>
              <a:rPr lang="en-US" altLang="ko-KR" b="0" dirty="0"/>
              <a:t>·</a:t>
            </a:r>
            <a:r>
              <a:rPr lang="ko-KR" altLang="en-US" b="0" dirty="0"/>
              <a:t>가스 사용량 증가와 </a:t>
            </a:r>
            <a:r>
              <a:rPr lang="en-US" altLang="ko-KR" b="0" dirty="0"/>
              <a:t>1</a:t>
            </a:r>
            <a:r>
              <a:rPr lang="ko-KR" altLang="en-US" b="0" dirty="0"/>
              <a:t>인당 </a:t>
            </a:r>
            <a:r>
              <a:rPr lang="en-US" altLang="ko-KR" b="0" dirty="0"/>
              <a:t>CO₂ </a:t>
            </a:r>
            <a:r>
              <a:rPr lang="ko-KR" altLang="en-US" b="0" dirty="0"/>
              <a:t>배출량이 양의 방향으로</a:t>
            </a:r>
            <a:r>
              <a:rPr lang="en-US" altLang="ko-KR" b="0" dirty="0"/>
              <a:t>,</a:t>
            </a:r>
            <a:br>
              <a:rPr lang="en-US" altLang="ko-KR" b="0" dirty="0"/>
            </a:br>
            <a:r>
              <a:rPr lang="ko-KR" altLang="en-US" b="0" dirty="0"/>
              <a:t>원자력 사용량은 음의 방향으로 기여합니다</a:t>
            </a:r>
            <a:r>
              <a:rPr lang="en-US" altLang="ko-KR" b="0" dirty="0"/>
              <a:t>.</a:t>
            </a:r>
            <a:r>
              <a:rPr lang="ko-KR" altLang="en-US" b="0" dirty="0"/>
              <a:t> 즉</a:t>
            </a:r>
            <a:r>
              <a:rPr lang="en-US" altLang="ko-KR" b="0" dirty="0"/>
              <a:t>, PC3 </a:t>
            </a:r>
            <a:r>
              <a:rPr lang="ko-KR" altLang="en-US" b="0" dirty="0"/>
              <a:t>값이 클수록 화석연료 중심</a:t>
            </a:r>
            <a:r>
              <a:rPr lang="en-US" altLang="ko-KR" b="0" dirty="0"/>
              <a:t>, </a:t>
            </a:r>
            <a:r>
              <a:rPr lang="ko-KR" altLang="en-US" b="0" dirty="0"/>
              <a:t>에너지 효율이 낮은 구조를 가진 국가로 볼 수 있습니다</a:t>
            </a:r>
            <a:r>
              <a:rPr lang="en-US" altLang="ko-KR" b="0" dirty="0"/>
              <a:t>.</a:t>
            </a:r>
          </a:p>
          <a:p>
            <a:endParaRPr lang="en-US" altLang="ko-KR" b="0" dirty="0"/>
          </a:p>
          <a:p>
            <a:endParaRPr lang="en-US" altLang="ko-KR" b="0" dirty="0"/>
          </a:p>
          <a:p>
            <a:r>
              <a:rPr lang="ko-KR" altLang="en-US" b="0" dirty="0"/>
              <a:t>** 왜 </a:t>
            </a:r>
            <a:r>
              <a:rPr lang="en-US" altLang="ko-KR" dirty="0"/>
              <a:t>PC3 </a:t>
            </a:r>
            <a:r>
              <a:rPr lang="ko-KR" altLang="en-US" dirty="0"/>
              <a:t>값이 클수록 왜 에너지 효율이 낮은 구조를 가진 국가인가</a:t>
            </a:r>
            <a:r>
              <a:rPr lang="en-US" altLang="ko-KR" dirty="0"/>
              <a:t>?</a:t>
            </a:r>
            <a:r>
              <a:rPr lang="ko-KR" altLang="en-US" dirty="0"/>
              <a:t> **</a:t>
            </a:r>
            <a:endParaRPr lang="en-US" altLang="ko-KR" b="0" dirty="0"/>
          </a:p>
          <a:p>
            <a:r>
              <a:rPr lang="en-US" altLang="ko-KR" b="1" dirty="0"/>
              <a:t>1</a:t>
            </a:r>
            <a:r>
              <a:rPr lang="ko-KR" altLang="en-US" b="1" dirty="0"/>
              <a:t>인당 </a:t>
            </a:r>
            <a:r>
              <a:rPr lang="en-US" altLang="ko-KR" b="1" dirty="0"/>
              <a:t>CO₂ </a:t>
            </a:r>
            <a:r>
              <a:rPr lang="ko-KR" altLang="en-US" b="1" dirty="0"/>
              <a:t>배출량이 높다는 것</a:t>
            </a:r>
            <a:r>
              <a:rPr lang="ko-KR" altLang="en-US" dirty="0"/>
              <a:t>은</a:t>
            </a:r>
            <a:r>
              <a:rPr lang="en-US" altLang="ko-KR" dirty="0"/>
              <a:t>, </a:t>
            </a:r>
            <a:r>
              <a:rPr lang="ko-KR" altLang="en-US" b="1" dirty="0"/>
              <a:t>적은 인구로도 많은 탄소를 배출</a:t>
            </a:r>
            <a:r>
              <a:rPr lang="ko-KR" altLang="en-US" dirty="0"/>
              <a:t>하고 있다는 뜻</a:t>
            </a:r>
            <a:r>
              <a:rPr lang="en-US" altLang="ko-KR" dirty="0"/>
              <a:t> → </a:t>
            </a:r>
            <a:r>
              <a:rPr lang="ko-KR" altLang="en-US" b="1" dirty="0"/>
              <a:t>비효율적</a:t>
            </a:r>
            <a:endParaRPr lang="ko-KR" altLang="en-US" dirty="0"/>
          </a:p>
          <a:p>
            <a:r>
              <a:rPr lang="ko-KR" altLang="en-US" dirty="0"/>
              <a:t>동시에</a:t>
            </a:r>
            <a:r>
              <a:rPr lang="en-US" altLang="ko-KR" dirty="0"/>
              <a:t>, </a:t>
            </a:r>
            <a:r>
              <a:rPr lang="ko-KR" altLang="en-US" b="1" dirty="0"/>
              <a:t>석유</a:t>
            </a:r>
            <a:r>
              <a:rPr lang="en-US" altLang="ko-KR" b="1" dirty="0"/>
              <a:t>·</a:t>
            </a:r>
            <a:r>
              <a:rPr lang="ko-KR" altLang="en-US" b="1" dirty="0"/>
              <a:t>가스 같은 화석연료 사용이 증가</a:t>
            </a:r>
            <a:r>
              <a:rPr lang="ko-KR" altLang="en-US" dirty="0"/>
              <a:t>하고 있다는 건 </a:t>
            </a:r>
            <a:r>
              <a:rPr lang="ko-KR" altLang="en-US" b="1" dirty="0"/>
              <a:t>재생 가능하거나 효율적인 에너지원으로의 전환이 부족</a:t>
            </a:r>
            <a:r>
              <a:rPr lang="ko-KR" altLang="en-US" dirty="0"/>
              <a:t>하다는 의미임</a:t>
            </a:r>
            <a:r>
              <a:rPr lang="en-US" altLang="ko-KR" dirty="0"/>
              <a:t>.</a:t>
            </a:r>
          </a:p>
          <a:p>
            <a:r>
              <a:rPr lang="ko-KR" altLang="en-US" dirty="0"/>
              <a:t>반면 </a:t>
            </a:r>
            <a:r>
              <a:rPr lang="en-US" altLang="ko-KR" b="1" dirty="0"/>
              <a:t>PC3</a:t>
            </a:r>
            <a:r>
              <a:rPr lang="ko-KR" altLang="en-US" b="1" dirty="0"/>
              <a:t>가 낮을수록 원자력 에너지 비중이 높은 구조</a:t>
            </a:r>
            <a:r>
              <a:rPr lang="ko-KR" altLang="en-US" dirty="0"/>
              <a:t>인데</a:t>
            </a:r>
            <a:r>
              <a:rPr lang="en-US" altLang="ko-KR" dirty="0"/>
              <a:t>, </a:t>
            </a:r>
            <a:r>
              <a:rPr lang="ko-KR" altLang="en-US" dirty="0"/>
              <a:t>이는 </a:t>
            </a:r>
            <a:r>
              <a:rPr lang="ko-KR" altLang="en-US" b="1" dirty="0"/>
              <a:t>단위당 탄소 배출이 적은 비교적 효율적인 에너지원</a:t>
            </a:r>
            <a:r>
              <a:rPr lang="ko-KR" altLang="en-US" dirty="0"/>
              <a:t>입니다</a:t>
            </a:r>
            <a:r>
              <a:rPr lang="en-US" altLang="ko-KR" dirty="0"/>
              <a:t>.</a:t>
            </a:r>
          </a:p>
          <a:p>
            <a:endParaRPr lang="en-US" altLang="ko-KR" b="0" dirty="0"/>
          </a:p>
        </p:txBody>
      </p:sp>
      <p:sp>
        <p:nvSpPr>
          <p:cNvPr id="4" name="슬라이드 번호 개체 틀 3">
            <a:extLst>
              <a:ext uri="{FF2B5EF4-FFF2-40B4-BE49-F238E27FC236}">
                <a16:creationId xmlns:a16="http://schemas.microsoft.com/office/drawing/2014/main" id="{22AB1E0C-DFA4-53E5-5C79-EAA12DA88251}"/>
              </a:ext>
            </a:extLst>
          </p:cNvPr>
          <p:cNvSpPr>
            <a:spLocks noGrp="1"/>
          </p:cNvSpPr>
          <p:nvPr>
            <p:ph type="sldNum" sz="quarter" idx="5"/>
          </p:nvPr>
        </p:nvSpPr>
        <p:spPr/>
        <p:txBody>
          <a:bodyPr/>
          <a:lstStyle/>
          <a:p>
            <a:fld id="{17ECCBCC-C023-2F4F-8C70-95F2241995DB}" type="slidenum">
              <a:rPr kumimoji="1" lang="ko-KR" altLang="en-US" smtClean="0"/>
              <a:t>29</a:t>
            </a:fld>
            <a:endParaRPr kumimoji="1" lang="ko-KR" altLang="en-US"/>
          </a:p>
        </p:txBody>
      </p:sp>
    </p:spTree>
    <p:extLst>
      <p:ext uri="{BB962C8B-B14F-4D97-AF65-F5344CB8AC3E}">
        <p14:creationId xmlns:p14="http://schemas.microsoft.com/office/powerpoint/2010/main" val="33234001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그 후</a:t>
            </a:r>
            <a:r>
              <a:rPr lang="en-US" altLang="ko-KR" dirty="0"/>
              <a:t>, </a:t>
            </a:r>
            <a:r>
              <a:rPr lang="ko-KR" altLang="en-US" dirty="0"/>
              <a:t>클러스터 수를 결정하기 위해 </a:t>
            </a:r>
            <a:r>
              <a:rPr lang="en-US" altLang="ko-KR" dirty="0"/>
              <a:t>2</a:t>
            </a:r>
            <a:r>
              <a:rPr lang="ko-KR" altLang="en-US" dirty="0" err="1"/>
              <a:t>부터</a:t>
            </a:r>
            <a:r>
              <a:rPr lang="ko-KR" altLang="en-US" dirty="0"/>
              <a:t> </a:t>
            </a:r>
            <a:r>
              <a:rPr lang="en-US" altLang="ko-KR" dirty="0"/>
              <a:t>10</a:t>
            </a:r>
            <a:r>
              <a:rPr lang="ko-KR" altLang="en-US" dirty="0"/>
              <a:t>까지의 범위에서 </a:t>
            </a:r>
            <a:r>
              <a:rPr lang="en-US" altLang="ko-KR" dirty="0" err="1"/>
              <a:t>KMeans</a:t>
            </a:r>
            <a:r>
              <a:rPr lang="ko-KR" altLang="en-US" dirty="0" err="1"/>
              <a:t>를</a:t>
            </a:r>
            <a:r>
              <a:rPr lang="ko-KR" altLang="en-US" dirty="0"/>
              <a:t> 반복 적용했습니다</a:t>
            </a:r>
            <a:r>
              <a:rPr lang="en-US" altLang="ko-KR" dirty="0"/>
              <a:t>.</a:t>
            </a:r>
            <a:br>
              <a:rPr lang="en-US" altLang="ko-KR" dirty="0"/>
            </a:br>
            <a:r>
              <a:rPr lang="en-US" altLang="ko-KR" dirty="0" err="1"/>
              <a:t>KMeans</a:t>
            </a:r>
            <a:r>
              <a:rPr lang="en-US" altLang="ko-KR" dirty="0"/>
              <a:t>(</a:t>
            </a:r>
            <a:r>
              <a:rPr lang="en-US" altLang="ko-KR" dirty="0" err="1"/>
              <a:t>n_clusters</a:t>
            </a:r>
            <a:r>
              <a:rPr lang="en-US" altLang="ko-KR" dirty="0"/>
              <a:t>=k).</a:t>
            </a:r>
            <a:r>
              <a:rPr lang="en-US" altLang="ko-KR" dirty="0" err="1"/>
              <a:t>fit_predict</a:t>
            </a:r>
            <a:r>
              <a:rPr lang="en-US" altLang="ko-KR" dirty="0"/>
              <a:t>()</a:t>
            </a:r>
            <a:r>
              <a:rPr lang="ko-KR" altLang="en-US" dirty="0"/>
              <a:t>로 각 </a:t>
            </a:r>
            <a:r>
              <a:rPr lang="en-US" altLang="ko-KR" dirty="0"/>
              <a:t>k</a:t>
            </a:r>
            <a:r>
              <a:rPr lang="ko-KR" altLang="en-US" dirty="0"/>
              <a:t>값에 대해 군집을 생성하고</a:t>
            </a:r>
            <a:r>
              <a:rPr lang="en-US" altLang="ko-KR" dirty="0"/>
              <a:t>,</a:t>
            </a:r>
            <a:br>
              <a:rPr lang="en-US" altLang="ko-KR" dirty="0"/>
            </a:br>
            <a:r>
              <a:rPr lang="en-US" altLang="ko-KR" dirty="0" err="1"/>
              <a:t>kmeans.inertia</a:t>
            </a:r>
            <a:r>
              <a:rPr lang="en-US" altLang="ko-KR" dirty="0"/>
              <a:t>_</a:t>
            </a:r>
            <a:r>
              <a:rPr lang="ko-KR" altLang="en-US" dirty="0"/>
              <a:t>와 </a:t>
            </a:r>
            <a:r>
              <a:rPr lang="en-US" altLang="ko-KR" dirty="0" err="1"/>
              <a:t>silhouette_score</a:t>
            </a:r>
            <a:r>
              <a:rPr lang="en-US" altLang="ko-KR" dirty="0"/>
              <a:t>()</a:t>
            </a:r>
            <a:r>
              <a:rPr lang="ko-KR" altLang="en-US" dirty="0" err="1"/>
              <a:t>를</a:t>
            </a:r>
            <a:r>
              <a:rPr lang="ko-KR" altLang="en-US" dirty="0"/>
              <a:t> 이용해 </a:t>
            </a:r>
            <a:r>
              <a:rPr lang="en-US" altLang="ko-KR" dirty="0"/>
              <a:t>SSE</a:t>
            </a:r>
            <a:r>
              <a:rPr lang="ko-KR" altLang="en-US" dirty="0"/>
              <a:t>와 실루엣 계수를 계산했습니다</a:t>
            </a:r>
            <a:r>
              <a:rPr lang="en-US" altLang="ko-KR" dirty="0"/>
              <a:t>.</a:t>
            </a:r>
            <a:br>
              <a:rPr lang="en-US" altLang="ko-KR" dirty="0"/>
            </a:br>
            <a:r>
              <a:rPr lang="ko-KR" altLang="en-US" dirty="0"/>
              <a:t>마지막으로 </a:t>
            </a:r>
            <a:r>
              <a:rPr lang="en-US" altLang="ko-KR" dirty="0"/>
              <a:t>SSE</a:t>
            </a:r>
            <a:r>
              <a:rPr lang="ko-KR" altLang="en-US" dirty="0"/>
              <a:t>와 실루엣 계수를 나타내는 그래프를 생성하여 </a:t>
            </a:r>
            <a:r>
              <a:rPr lang="ko-KR" altLang="en-US" b="1" dirty="0"/>
              <a:t>최적의 군집 수</a:t>
            </a:r>
            <a:r>
              <a:rPr lang="ko-KR" altLang="en-US" dirty="0"/>
              <a:t>를 선정했습니다</a:t>
            </a:r>
            <a:r>
              <a:rPr lang="en-US" altLang="ko-KR" dirty="0"/>
              <a:t>.</a:t>
            </a:r>
            <a:endParaRPr kumimoji="1" lang="ko-KR" altLang="en-US" dirty="0"/>
          </a:p>
        </p:txBody>
      </p:sp>
      <p:sp>
        <p:nvSpPr>
          <p:cNvPr id="4" name="슬라이드 번호 개체 틀 3"/>
          <p:cNvSpPr>
            <a:spLocks noGrp="1"/>
          </p:cNvSpPr>
          <p:nvPr>
            <p:ph type="sldNum" sz="quarter" idx="5"/>
          </p:nvPr>
        </p:nvSpPr>
        <p:spPr/>
        <p:txBody>
          <a:bodyPr/>
          <a:lstStyle/>
          <a:p>
            <a:fld id="{17ECCBCC-C023-2F4F-8C70-95F2241995DB}" type="slidenum">
              <a:rPr kumimoji="1" lang="ko-KR" altLang="en-US" smtClean="0"/>
              <a:t>30</a:t>
            </a:fld>
            <a:endParaRPr kumimoji="1" lang="ko-KR" altLang="en-US"/>
          </a:p>
        </p:txBody>
      </p:sp>
    </p:spTree>
    <p:extLst>
      <p:ext uri="{BB962C8B-B14F-4D97-AF65-F5344CB8AC3E}">
        <p14:creationId xmlns:p14="http://schemas.microsoft.com/office/powerpoint/2010/main" val="8826013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6E923D9-F54C-A290-A50A-C0F49BC35D4A}"/>
              </a:ext>
            </a:extLst>
          </p:cNvPr>
          <p:cNvSpPr>
            <a:spLocks noGrp="1"/>
          </p:cNvSpPr>
          <p:nvPr>
            <p:ph type="ctrTitle"/>
          </p:nvPr>
        </p:nvSpPr>
        <p:spPr>
          <a:xfrm>
            <a:off x="1524000" y="1122363"/>
            <a:ext cx="9144000" cy="2387600"/>
          </a:xfrm>
        </p:spPr>
        <p:txBody>
          <a:bodyPr anchor="b"/>
          <a:lstStyle>
            <a:lvl1pPr algn="ctr">
              <a:defRPr sz="6000"/>
            </a:lvl1pPr>
          </a:lstStyle>
          <a:p>
            <a:r>
              <a:rPr kumimoji="1" lang="ko-KR" altLang="en-US"/>
              <a:t>마스터 제목 스타일 편집</a:t>
            </a:r>
          </a:p>
        </p:txBody>
      </p:sp>
      <p:sp>
        <p:nvSpPr>
          <p:cNvPr id="3" name="부제목 2">
            <a:extLst>
              <a:ext uri="{FF2B5EF4-FFF2-40B4-BE49-F238E27FC236}">
                <a16:creationId xmlns:a16="http://schemas.microsoft.com/office/drawing/2014/main" id="{E68E8E11-F1C0-D46A-4A26-2101A81BFCB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ko-KR" altLang="en-US"/>
              <a:t>클릭하여 마스터 부제목 스타일 편집</a:t>
            </a:r>
          </a:p>
        </p:txBody>
      </p:sp>
      <p:sp>
        <p:nvSpPr>
          <p:cNvPr id="4" name="날짜 개체 틀 3">
            <a:extLst>
              <a:ext uri="{FF2B5EF4-FFF2-40B4-BE49-F238E27FC236}">
                <a16:creationId xmlns:a16="http://schemas.microsoft.com/office/drawing/2014/main" id="{D4F359DE-14B8-3B07-6BA6-D8488A96B498}"/>
              </a:ext>
            </a:extLst>
          </p:cNvPr>
          <p:cNvSpPr>
            <a:spLocks noGrp="1"/>
          </p:cNvSpPr>
          <p:nvPr>
            <p:ph type="dt" sz="half" idx="10"/>
          </p:nvPr>
        </p:nvSpPr>
        <p:spPr/>
        <p:txBody>
          <a:bodyPr/>
          <a:lstStyle/>
          <a:p>
            <a:fld id="{AAA1AD17-4113-8B41-A131-82206192D128}" type="datetimeFigureOut">
              <a:rPr kumimoji="1" lang="ko-KR" altLang="en-US" smtClean="0"/>
              <a:t>2025. 5. 27.</a:t>
            </a:fld>
            <a:endParaRPr kumimoji="1" lang="ko-KR" altLang="en-US"/>
          </a:p>
        </p:txBody>
      </p:sp>
      <p:sp>
        <p:nvSpPr>
          <p:cNvPr id="5" name="바닥글 개체 틀 4">
            <a:extLst>
              <a:ext uri="{FF2B5EF4-FFF2-40B4-BE49-F238E27FC236}">
                <a16:creationId xmlns:a16="http://schemas.microsoft.com/office/drawing/2014/main" id="{B1BE3753-1745-3CD2-5E3E-EEF34E4EF924}"/>
              </a:ext>
            </a:extLst>
          </p:cNvPr>
          <p:cNvSpPr>
            <a:spLocks noGrp="1"/>
          </p:cNvSpPr>
          <p:nvPr>
            <p:ph type="ftr" sz="quarter" idx="11"/>
          </p:nvPr>
        </p:nvSpPr>
        <p:spPr/>
        <p:txBody>
          <a:bodyPr/>
          <a:lstStyle/>
          <a:p>
            <a:endParaRPr kumimoji="1" lang="ko-KR" altLang="en-US"/>
          </a:p>
        </p:txBody>
      </p:sp>
      <p:sp>
        <p:nvSpPr>
          <p:cNvPr id="6" name="슬라이드 번호 개체 틀 5">
            <a:extLst>
              <a:ext uri="{FF2B5EF4-FFF2-40B4-BE49-F238E27FC236}">
                <a16:creationId xmlns:a16="http://schemas.microsoft.com/office/drawing/2014/main" id="{87DEA4AE-0BFF-388E-056A-A3ADEC306AB3}"/>
              </a:ext>
            </a:extLst>
          </p:cNvPr>
          <p:cNvSpPr>
            <a:spLocks noGrp="1"/>
          </p:cNvSpPr>
          <p:nvPr>
            <p:ph type="sldNum" sz="quarter" idx="12"/>
          </p:nvPr>
        </p:nvSpPr>
        <p:spPr/>
        <p:txBody>
          <a:bodyPr/>
          <a:lstStyle/>
          <a:p>
            <a:fld id="{B6A5DCC4-DCC8-4147-BC66-3F844A9A8EC1}" type="slidenum">
              <a:rPr kumimoji="1" lang="ko-KR" altLang="en-US" smtClean="0"/>
              <a:t>‹#›</a:t>
            </a:fld>
            <a:endParaRPr kumimoji="1" lang="ko-KR" altLang="en-US"/>
          </a:p>
        </p:txBody>
      </p:sp>
    </p:spTree>
    <p:extLst>
      <p:ext uri="{BB962C8B-B14F-4D97-AF65-F5344CB8AC3E}">
        <p14:creationId xmlns:p14="http://schemas.microsoft.com/office/powerpoint/2010/main" val="32229627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2CADB72-7621-D953-831C-E05EE69408DB}"/>
              </a:ext>
            </a:extLst>
          </p:cNvPr>
          <p:cNvSpPr>
            <a:spLocks noGrp="1"/>
          </p:cNvSpPr>
          <p:nvPr>
            <p:ph type="title"/>
          </p:nvPr>
        </p:nvSpPr>
        <p:spPr/>
        <p:txBody>
          <a:bodyPr/>
          <a:lstStyle/>
          <a:p>
            <a:r>
              <a:rPr kumimoji="1" lang="ko-KR" altLang="en-US"/>
              <a:t>마스터 제목 스타일 편집</a:t>
            </a:r>
          </a:p>
        </p:txBody>
      </p:sp>
      <p:sp>
        <p:nvSpPr>
          <p:cNvPr id="3" name="세로 텍스트 개체 틀 2">
            <a:extLst>
              <a:ext uri="{FF2B5EF4-FFF2-40B4-BE49-F238E27FC236}">
                <a16:creationId xmlns:a16="http://schemas.microsoft.com/office/drawing/2014/main" id="{D8DA885D-9455-6BC1-A715-29B10B625289}"/>
              </a:ext>
            </a:extLst>
          </p:cNvPr>
          <p:cNvSpPr>
            <a:spLocks noGrp="1"/>
          </p:cNvSpPr>
          <p:nvPr>
            <p:ph type="body" orient="vert" idx="1"/>
          </p:nvPr>
        </p:nvSpPr>
        <p:spPr/>
        <p:txBody>
          <a:bodyPr vert="eaVert"/>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p>
        </p:txBody>
      </p:sp>
      <p:sp>
        <p:nvSpPr>
          <p:cNvPr id="4" name="날짜 개체 틀 3">
            <a:extLst>
              <a:ext uri="{FF2B5EF4-FFF2-40B4-BE49-F238E27FC236}">
                <a16:creationId xmlns:a16="http://schemas.microsoft.com/office/drawing/2014/main" id="{B3C60658-105C-9CC6-FB83-00203C64D71C}"/>
              </a:ext>
            </a:extLst>
          </p:cNvPr>
          <p:cNvSpPr>
            <a:spLocks noGrp="1"/>
          </p:cNvSpPr>
          <p:nvPr>
            <p:ph type="dt" sz="half" idx="10"/>
          </p:nvPr>
        </p:nvSpPr>
        <p:spPr/>
        <p:txBody>
          <a:bodyPr/>
          <a:lstStyle/>
          <a:p>
            <a:fld id="{AAA1AD17-4113-8B41-A131-82206192D128}" type="datetimeFigureOut">
              <a:rPr kumimoji="1" lang="ko-KR" altLang="en-US" smtClean="0"/>
              <a:t>2025. 5. 27.</a:t>
            </a:fld>
            <a:endParaRPr kumimoji="1" lang="ko-KR" altLang="en-US"/>
          </a:p>
        </p:txBody>
      </p:sp>
      <p:sp>
        <p:nvSpPr>
          <p:cNvPr id="5" name="바닥글 개체 틀 4">
            <a:extLst>
              <a:ext uri="{FF2B5EF4-FFF2-40B4-BE49-F238E27FC236}">
                <a16:creationId xmlns:a16="http://schemas.microsoft.com/office/drawing/2014/main" id="{B097EC41-3767-1749-3045-A51209B60160}"/>
              </a:ext>
            </a:extLst>
          </p:cNvPr>
          <p:cNvSpPr>
            <a:spLocks noGrp="1"/>
          </p:cNvSpPr>
          <p:nvPr>
            <p:ph type="ftr" sz="quarter" idx="11"/>
          </p:nvPr>
        </p:nvSpPr>
        <p:spPr/>
        <p:txBody>
          <a:bodyPr/>
          <a:lstStyle/>
          <a:p>
            <a:endParaRPr kumimoji="1" lang="ko-KR" altLang="en-US"/>
          </a:p>
        </p:txBody>
      </p:sp>
      <p:sp>
        <p:nvSpPr>
          <p:cNvPr id="6" name="슬라이드 번호 개체 틀 5">
            <a:extLst>
              <a:ext uri="{FF2B5EF4-FFF2-40B4-BE49-F238E27FC236}">
                <a16:creationId xmlns:a16="http://schemas.microsoft.com/office/drawing/2014/main" id="{D3C9EB66-2D1B-DD1E-1692-22E7F15B5C8F}"/>
              </a:ext>
            </a:extLst>
          </p:cNvPr>
          <p:cNvSpPr>
            <a:spLocks noGrp="1"/>
          </p:cNvSpPr>
          <p:nvPr>
            <p:ph type="sldNum" sz="quarter" idx="12"/>
          </p:nvPr>
        </p:nvSpPr>
        <p:spPr/>
        <p:txBody>
          <a:bodyPr/>
          <a:lstStyle/>
          <a:p>
            <a:fld id="{B6A5DCC4-DCC8-4147-BC66-3F844A9A8EC1}" type="slidenum">
              <a:rPr kumimoji="1" lang="ko-KR" altLang="en-US" smtClean="0"/>
              <a:t>‹#›</a:t>
            </a:fld>
            <a:endParaRPr kumimoji="1" lang="ko-KR" altLang="en-US"/>
          </a:p>
        </p:txBody>
      </p:sp>
    </p:spTree>
    <p:extLst>
      <p:ext uri="{BB962C8B-B14F-4D97-AF65-F5344CB8AC3E}">
        <p14:creationId xmlns:p14="http://schemas.microsoft.com/office/powerpoint/2010/main" val="22985181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a:extLst>
              <a:ext uri="{FF2B5EF4-FFF2-40B4-BE49-F238E27FC236}">
                <a16:creationId xmlns:a16="http://schemas.microsoft.com/office/drawing/2014/main" id="{5B816B56-3FD2-739A-3302-E31073E75E84}"/>
              </a:ext>
            </a:extLst>
          </p:cNvPr>
          <p:cNvSpPr>
            <a:spLocks noGrp="1"/>
          </p:cNvSpPr>
          <p:nvPr>
            <p:ph type="title" orient="vert"/>
          </p:nvPr>
        </p:nvSpPr>
        <p:spPr>
          <a:xfrm>
            <a:off x="8724900" y="365125"/>
            <a:ext cx="2628900" cy="5811838"/>
          </a:xfrm>
        </p:spPr>
        <p:txBody>
          <a:bodyPr vert="eaVert"/>
          <a:lstStyle/>
          <a:p>
            <a:r>
              <a:rPr kumimoji="1" lang="ko-KR" altLang="en-US"/>
              <a:t>마스터 제목 스타일 편집</a:t>
            </a:r>
          </a:p>
        </p:txBody>
      </p:sp>
      <p:sp>
        <p:nvSpPr>
          <p:cNvPr id="3" name="세로 텍스트 개체 틀 2">
            <a:extLst>
              <a:ext uri="{FF2B5EF4-FFF2-40B4-BE49-F238E27FC236}">
                <a16:creationId xmlns:a16="http://schemas.microsoft.com/office/drawing/2014/main" id="{3CD1E1BE-B214-0146-3BEB-C677746FCA79}"/>
              </a:ext>
            </a:extLst>
          </p:cNvPr>
          <p:cNvSpPr>
            <a:spLocks noGrp="1"/>
          </p:cNvSpPr>
          <p:nvPr>
            <p:ph type="body" orient="vert" idx="1"/>
          </p:nvPr>
        </p:nvSpPr>
        <p:spPr>
          <a:xfrm>
            <a:off x="838200" y="365125"/>
            <a:ext cx="7734300" cy="5811838"/>
          </a:xfrm>
        </p:spPr>
        <p:txBody>
          <a:bodyPr vert="eaVert"/>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p>
        </p:txBody>
      </p:sp>
      <p:sp>
        <p:nvSpPr>
          <p:cNvPr id="4" name="날짜 개체 틀 3">
            <a:extLst>
              <a:ext uri="{FF2B5EF4-FFF2-40B4-BE49-F238E27FC236}">
                <a16:creationId xmlns:a16="http://schemas.microsoft.com/office/drawing/2014/main" id="{946A8935-A127-4EEE-2CE4-251D1F81935A}"/>
              </a:ext>
            </a:extLst>
          </p:cNvPr>
          <p:cNvSpPr>
            <a:spLocks noGrp="1"/>
          </p:cNvSpPr>
          <p:nvPr>
            <p:ph type="dt" sz="half" idx="10"/>
          </p:nvPr>
        </p:nvSpPr>
        <p:spPr/>
        <p:txBody>
          <a:bodyPr/>
          <a:lstStyle/>
          <a:p>
            <a:fld id="{AAA1AD17-4113-8B41-A131-82206192D128}" type="datetimeFigureOut">
              <a:rPr kumimoji="1" lang="ko-KR" altLang="en-US" smtClean="0"/>
              <a:t>2025. 5. 27.</a:t>
            </a:fld>
            <a:endParaRPr kumimoji="1" lang="ko-KR" altLang="en-US"/>
          </a:p>
        </p:txBody>
      </p:sp>
      <p:sp>
        <p:nvSpPr>
          <p:cNvPr id="5" name="바닥글 개체 틀 4">
            <a:extLst>
              <a:ext uri="{FF2B5EF4-FFF2-40B4-BE49-F238E27FC236}">
                <a16:creationId xmlns:a16="http://schemas.microsoft.com/office/drawing/2014/main" id="{DB5618F8-DE18-F0E2-DA20-46C221AA4A40}"/>
              </a:ext>
            </a:extLst>
          </p:cNvPr>
          <p:cNvSpPr>
            <a:spLocks noGrp="1"/>
          </p:cNvSpPr>
          <p:nvPr>
            <p:ph type="ftr" sz="quarter" idx="11"/>
          </p:nvPr>
        </p:nvSpPr>
        <p:spPr/>
        <p:txBody>
          <a:bodyPr/>
          <a:lstStyle/>
          <a:p>
            <a:endParaRPr kumimoji="1" lang="ko-KR" altLang="en-US"/>
          </a:p>
        </p:txBody>
      </p:sp>
      <p:sp>
        <p:nvSpPr>
          <p:cNvPr id="6" name="슬라이드 번호 개체 틀 5">
            <a:extLst>
              <a:ext uri="{FF2B5EF4-FFF2-40B4-BE49-F238E27FC236}">
                <a16:creationId xmlns:a16="http://schemas.microsoft.com/office/drawing/2014/main" id="{613427EF-A750-564C-0F89-E9F771AD5CEB}"/>
              </a:ext>
            </a:extLst>
          </p:cNvPr>
          <p:cNvSpPr>
            <a:spLocks noGrp="1"/>
          </p:cNvSpPr>
          <p:nvPr>
            <p:ph type="sldNum" sz="quarter" idx="12"/>
          </p:nvPr>
        </p:nvSpPr>
        <p:spPr/>
        <p:txBody>
          <a:bodyPr/>
          <a:lstStyle/>
          <a:p>
            <a:fld id="{B6A5DCC4-DCC8-4147-BC66-3F844A9A8EC1}" type="slidenum">
              <a:rPr kumimoji="1" lang="ko-KR" altLang="en-US" smtClean="0"/>
              <a:t>‹#›</a:t>
            </a:fld>
            <a:endParaRPr kumimoji="1" lang="ko-KR" altLang="en-US"/>
          </a:p>
        </p:txBody>
      </p:sp>
    </p:spTree>
    <p:extLst>
      <p:ext uri="{BB962C8B-B14F-4D97-AF65-F5344CB8AC3E}">
        <p14:creationId xmlns:p14="http://schemas.microsoft.com/office/powerpoint/2010/main" val="10651535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12981B3-4F60-E471-7D38-B3D879667E72}"/>
              </a:ext>
            </a:extLst>
          </p:cNvPr>
          <p:cNvSpPr>
            <a:spLocks noGrp="1"/>
          </p:cNvSpPr>
          <p:nvPr>
            <p:ph type="title"/>
          </p:nvPr>
        </p:nvSpPr>
        <p:spPr/>
        <p:txBody>
          <a:bodyPr/>
          <a:lstStyle/>
          <a:p>
            <a:r>
              <a:rPr kumimoji="1" lang="ko-KR" altLang="en-US"/>
              <a:t>마스터 제목 스타일 편집</a:t>
            </a:r>
          </a:p>
        </p:txBody>
      </p:sp>
      <p:sp>
        <p:nvSpPr>
          <p:cNvPr id="3" name="내용 개체 틀 2">
            <a:extLst>
              <a:ext uri="{FF2B5EF4-FFF2-40B4-BE49-F238E27FC236}">
                <a16:creationId xmlns:a16="http://schemas.microsoft.com/office/drawing/2014/main" id="{66F4A903-858F-79A8-C4D3-D11A1D706882}"/>
              </a:ext>
            </a:extLst>
          </p:cNvPr>
          <p:cNvSpPr>
            <a:spLocks noGrp="1"/>
          </p:cNvSpPr>
          <p:nvPr>
            <p:ph idx="1"/>
          </p:nvPr>
        </p:nvSpPr>
        <p:spPr/>
        <p:txBody>
          <a:bodyPr/>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p>
        </p:txBody>
      </p:sp>
      <p:sp>
        <p:nvSpPr>
          <p:cNvPr id="4" name="날짜 개체 틀 3">
            <a:extLst>
              <a:ext uri="{FF2B5EF4-FFF2-40B4-BE49-F238E27FC236}">
                <a16:creationId xmlns:a16="http://schemas.microsoft.com/office/drawing/2014/main" id="{502E9A0B-ABF3-4B73-CE0E-166842152C37}"/>
              </a:ext>
            </a:extLst>
          </p:cNvPr>
          <p:cNvSpPr>
            <a:spLocks noGrp="1"/>
          </p:cNvSpPr>
          <p:nvPr>
            <p:ph type="dt" sz="half" idx="10"/>
          </p:nvPr>
        </p:nvSpPr>
        <p:spPr/>
        <p:txBody>
          <a:bodyPr/>
          <a:lstStyle/>
          <a:p>
            <a:fld id="{AAA1AD17-4113-8B41-A131-82206192D128}" type="datetimeFigureOut">
              <a:rPr kumimoji="1" lang="ko-KR" altLang="en-US" smtClean="0"/>
              <a:t>2025. 5. 27.</a:t>
            </a:fld>
            <a:endParaRPr kumimoji="1" lang="ko-KR" altLang="en-US"/>
          </a:p>
        </p:txBody>
      </p:sp>
      <p:sp>
        <p:nvSpPr>
          <p:cNvPr id="5" name="바닥글 개체 틀 4">
            <a:extLst>
              <a:ext uri="{FF2B5EF4-FFF2-40B4-BE49-F238E27FC236}">
                <a16:creationId xmlns:a16="http://schemas.microsoft.com/office/drawing/2014/main" id="{F4100740-0184-4F03-BC10-FCDCA5C94802}"/>
              </a:ext>
            </a:extLst>
          </p:cNvPr>
          <p:cNvSpPr>
            <a:spLocks noGrp="1"/>
          </p:cNvSpPr>
          <p:nvPr>
            <p:ph type="ftr" sz="quarter" idx="11"/>
          </p:nvPr>
        </p:nvSpPr>
        <p:spPr/>
        <p:txBody>
          <a:bodyPr/>
          <a:lstStyle/>
          <a:p>
            <a:endParaRPr kumimoji="1" lang="ko-KR" altLang="en-US"/>
          </a:p>
        </p:txBody>
      </p:sp>
      <p:sp>
        <p:nvSpPr>
          <p:cNvPr id="6" name="슬라이드 번호 개체 틀 5">
            <a:extLst>
              <a:ext uri="{FF2B5EF4-FFF2-40B4-BE49-F238E27FC236}">
                <a16:creationId xmlns:a16="http://schemas.microsoft.com/office/drawing/2014/main" id="{3E5C2D82-7420-9182-2788-29421CEEE5B4}"/>
              </a:ext>
            </a:extLst>
          </p:cNvPr>
          <p:cNvSpPr>
            <a:spLocks noGrp="1"/>
          </p:cNvSpPr>
          <p:nvPr>
            <p:ph type="sldNum" sz="quarter" idx="12"/>
          </p:nvPr>
        </p:nvSpPr>
        <p:spPr/>
        <p:txBody>
          <a:bodyPr/>
          <a:lstStyle/>
          <a:p>
            <a:fld id="{B6A5DCC4-DCC8-4147-BC66-3F844A9A8EC1}" type="slidenum">
              <a:rPr kumimoji="1" lang="ko-KR" altLang="en-US" smtClean="0"/>
              <a:t>‹#›</a:t>
            </a:fld>
            <a:endParaRPr kumimoji="1" lang="ko-KR" altLang="en-US"/>
          </a:p>
        </p:txBody>
      </p:sp>
    </p:spTree>
    <p:extLst>
      <p:ext uri="{BB962C8B-B14F-4D97-AF65-F5344CB8AC3E}">
        <p14:creationId xmlns:p14="http://schemas.microsoft.com/office/powerpoint/2010/main" val="40348828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7F18196-B4CD-20BF-5A80-2CD9A600D6C7}"/>
              </a:ext>
            </a:extLst>
          </p:cNvPr>
          <p:cNvSpPr>
            <a:spLocks noGrp="1"/>
          </p:cNvSpPr>
          <p:nvPr>
            <p:ph type="title"/>
          </p:nvPr>
        </p:nvSpPr>
        <p:spPr>
          <a:xfrm>
            <a:off x="831850" y="1709738"/>
            <a:ext cx="10515600" cy="2852737"/>
          </a:xfrm>
        </p:spPr>
        <p:txBody>
          <a:bodyPr anchor="b"/>
          <a:lstStyle>
            <a:lvl1pPr>
              <a:defRPr sz="6000"/>
            </a:lvl1pPr>
          </a:lstStyle>
          <a:p>
            <a:r>
              <a:rPr kumimoji="1" lang="ko-KR" altLang="en-US"/>
              <a:t>마스터 제목 스타일 편집</a:t>
            </a:r>
          </a:p>
        </p:txBody>
      </p:sp>
      <p:sp>
        <p:nvSpPr>
          <p:cNvPr id="3" name="텍스트 개체 틀 2">
            <a:extLst>
              <a:ext uri="{FF2B5EF4-FFF2-40B4-BE49-F238E27FC236}">
                <a16:creationId xmlns:a16="http://schemas.microsoft.com/office/drawing/2014/main" id="{2A3866C0-4799-0438-F7C8-E167EED5057B}"/>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kumimoji="1" lang="ko-KR" altLang="en-US"/>
              <a:t>마스터 텍스트 스타일을 편집하려면 클릭</a:t>
            </a:r>
          </a:p>
        </p:txBody>
      </p:sp>
      <p:sp>
        <p:nvSpPr>
          <p:cNvPr id="4" name="날짜 개체 틀 3">
            <a:extLst>
              <a:ext uri="{FF2B5EF4-FFF2-40B4-BE49-F238E27FC236}">
                <a16:creationId xmlns:a16="http://schemas.microsoft.com/office/drawing/2014/main" id="{C4D8488A-BAB7-4548-D962-E0C4D682FF00}"/>
              </a:ext>
            </a:extLst>
          </p:cNvPr>
          <p:cNvSpPr>
            <a:spLocks noGrp="1"/>
          </p:cNvSpPr>
          <p:nvPr>
            <p:ph type="dt" sz="half" idx="10"/>
          </p:nvPr>
        </p:nvSpPr>
        <p:spPr/>
        <p:txBody>
          <a:bodyPr/>
          <a:lstStyle/>
          <a:p>
            <a:fld id="{AAA1AD17-4113-8B41-A131-82206192D128}" type="datetimeFigureOut">
              <a:rPr kumimoji="1" lang="ko-KR" altLang="en-US" smtClean="0"/>
              <a:t>2025. 5. 27.</a:t>
            </a:fld>
            <a:endParaRPr kumimoji="1" lang="ko-KR" altLang="en-US"/>
          </a:p>
        </p:txBody>
      </p:sp>
      <p:sp>
        <p:nvSpPr>
          <p:cNvPr id="5" name="바닥글 개체 틀 4">
            <a:extLst>
              <a:ext uri="{FF2B5EF4-FFF2-40B4-BE49-F238E27FC236}">
                <a16:creationId xmlns:a16="http://schemas.microsoft.com/office/drawing/2014/main" id="{7545E9C6-B028-559C-7850-1674F8F8FF76}"/>
              </a:ext>
            </a:extLst>
          </p:cNvPr>
          <p:cNvSpPr>
            <a:spLocks noGrp="1"/>
          </p:cNvSpPr>
          <p:nvPr>
            <p:ph type="ftr" sz="quarter" idx="11"/>
          </p:nvPr>
        </p:nvSpPr>
        <p:spPr/>
        <p:txBody>
          <a:bodyPr/>
          <a:lstStyle/>
          <a:p>
            <a:endParaRPr kumimoji="1" lang="ko-KR" altLang="en-US"/>
          </a:p>
        </p:txBody>
      </p:sp>
      <p:sp>
        <p:nvSpPr>
          <p:cNvPr id="6" name="슬라이드 번호 개체 틀 5">
            <a:extLst>
              <a:ext uri="{FF2B5EF4-FFF2-40B4-BE49-F238E27FC236}">
                <a16:creationId xmlns:a16="http://schemas.microsoft.com/office/drawing/2014/main" id="{1BC7B2AB-D240-C773-5FD9-A16F2DF50861}"/>
              </a:ext>
            </a:extLst>
          </p:cNvPr>
          <p:cNvSpPr>
            <a:spLocks noGrp="1"/>
          </p:cNvSpPr>
          <p:nvPr>
            <p:ph type="sldNum" sz="quarter" idx="12"/>
          </p:nvPr>
        </p:nvSpPr>
        <p:spPr/>
        <p:txBody>
          <a:bodyPr/>
          <a:lstStyle/>
          <a:p>
            <a:fld id="{B6A5DCC4-DCC8-4147-BC66-3F844A9A8EC1}" type="slidenum">
              <a:rPr kumimoji="1" lang="ko-KR" altLang="en-US" smtClean="0"/>
              <a:t>‹#›</a:t>
            </a:fld>
            <a:endParaRPr kumimoji="1" lang="ko-KR" altLang="en-US"/>
          </a:p>
        </p:txBody>
      </p:sp>
    </p:spTree>
    <p:extLst>
      <p:ext uri="{BB962C8B-B14F-4D97-AF65-F5344CB8AC3E}">
        <p14:creationId xmlns:p14="http://schemas.microsoft.com/office/powerpoint/2010/main" val="24225622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0DD25F1-5F37-B4F1-769C-D86A75F04C2F}"/>
              </a:ext>
            </a:extLst>
          </p:cNvPr>
          <p:cNvSpPr>
            <a:spLocks noGrp="1"/>
          </p:cNvSpPr>
          <p:nvPr>
            <p:ph type="title"/>
          </p:nvPr>
        </p:nvSpPr>
        <p:spPr/>
        <p:txBody>
          <a:bodyPr/>
          <a:lstStyle/>
          <a:p>
            <a:r>
              <a:rPr kumimoji="1" lang="ko-KR" altLang="en-US"/>
              <a:t>마스터 제목 스타일 편집</a:t>
            </a:r>
          </a:p>
        </p:txBody>
      </p:sp>
      <p:sp>
        <p:nvSpPr>
          <p:cNvPr id="3" name="내용 개체 틀 2">
            <a:extLst>
              <a:ext uri="{FF2B5EF4-FFF2-40B4-BE49-F238E27FC236}">
                <a16:creationId xmlns:a16="http://schemas.microsoft.com/office/drawing/2014/main" id="{7DACEAD5-2758-CBC2-411D-2D41742E023C}"/>
              </a:ext>
            </a:extLst>
          </p:cNvPr>
          <p:cNvSpPr>
            <a:spLocks noGrp="1"/>
          </p:cNvSpPr>
          <p:nvPr>
            <p:ph sz="half" idx="1"/>
          </p:nvPr>
        </p:nvSpPr>
        <p:spPr>
          <a:xfrm>
            <a:off x="838200" y="1825625"/>
            <a:ext cx="5181600" cy="4351338"/>
          </a:xfrm>
        </p:spPr>
        <p:txBody>
          <a:bodyPr/>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p>
        </p:txBody>
      </p:sp>
      <p:sp>
        <p:nvSpPr>
          <p:cNvPr id="4" name="내용 개체 틀 3">
            <a:extLst>
              <a:ext uri="{FF2B5EF4-FFF2-40B4-BE49-F238E27FC236}">
                <a16:creationId xmlns:a16="http://schemas.microsoft.com/office/drawing/2014/main" id="{7EDB7F2A-6E04-D82F-14C8-3E67C7E0F1EB}"/>
              </a:ext>
            </a:extLst>
          </p:cNvPr>
          <p:cNvSpPr>
            <a:spLocks noGrp="1"/>
          </p:cNvSpPr>
          <p:nvPr>
            <p:ph sz="half" idx="2"/>
          </p:nvPr>
        </p:nvSpPr>
        <p:spPr>
          <a:xfrm>
            <a:off x="6172200" y="1825625"/>
            <a:ext cx="5181600" cy="4351338"/>
          </a:xfrm>
        </p:spPr>
        <p:txBody>
          <a:bodyPr/>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p>
        </p:txBody>
      </p:sp>
      <p:sp>
        <p:nvSpPr>
          <p:cNvPr id="5" name="날짜 개체 틀 4">
            <a:extLst>
              <a:ext uri="{FF2B5EF4-FFF2-40B4-BE49-F238E27FC236}">
                <a16:creationId xmlns:a16="http://schemas.microsoft.com/office/drawing/2014/main" id="{13D9CAE7-0893-8C47-BEEE-D69F44D2ECC5}"/>
              </a:ext>
            </a:extLst>
          </p:cNvPr>
          <p:cNvSpPr>
            <a:spLocks noGrp="1"/>
          </p:cNvSpPr>
          <p:nvPr>
            <p:ph type="dt" sz="half" idx="10"/>
          </p:nvPr>
        </p:nvSpPr>
        <p:spPr/>
        <p:txBody>
          <a:bodyPr/>
          <a:lstStyle/>
          <a:p>
            <a:fld id="{AAA1AD17-4113-8B41-A131-82206192D128}" type="datetimeFigureOut">
              <a:rPr kumimoji="1" lang="ko-KR" altLang="en-US" smtClean="0"/>
              <a:t>2025. 5. 27.</a:t>
            </a:fld>
            <a:endParaRPr kumimoji="1" lang="ko-KR" altLang="en-US"/>
          </a:p>
        </p:txBody>
      </p:sp>
      <p:sp>
        <p:nvSpPr>
          <p:cNvPr id="6" name="바닥글 개체 틀 5">
            <a:extLst>
              <a:ext uri="{FF2B5EF4-FFF2-40B4-BE49-F238E27FC236}">
                <a16:creationId xmlns:a16="http://schemas.microsoft.com/office/drawing/2014/main" id="{84EF08A5-608F-6E2D-C646-78366961F57D}"/>
              </a:ext>
            </a:extLst>
          </p:cNvPr>
          <p:cNvSpPr>
            <a:spLocks noGrp="1"/>
          </p:cNvSpPr>
          <p:nvPr>
            <p:ph type="ftr" sz="quarter" idx="11"/>
          </p:nvPr>
        </p:nvSpPr>
        <p:spPr/>
        <p:txBody>
          <a:bodyPr/>
          <a:lstStyle/>
          <a:p>
            <a:endParaRPr kumimoji="1" lang="ko-KR" altLang="en-US"/>
          </a:p>
        </p:txBody>
      </p:sp>
      <p:sp>
        <p:nvSpPr>
          <p:cNvPr id="7" name="슬라이드 번호 개체 틀 6">
            <a:extLst>
              <a:ext uri="{FF2B5EF4-FFF2-40B4-BE49-F238E27FC236}">
                <a16:creationId xmlns:a16="http://schemas.microsoft.com/office/drawing/2014/main" id="{2E5A9298-C202-5E1E-2507-9985A443DF70}"/>
              </a:ext>
            </a:extLst>
          </p:cNvPr>
          <p:cNvSpPr>
            <a:spLocks noGrp="1"/>
          </p:cNvSpPr>
          <p:nvPr>
            <p:ph type="sldNum" sz="quarter" idx="12"/>
          </p:nvPr>
        </p:nvSpPr>
        <p:spPr/>
        <p:txBody>
          <a:bodyPr/>
          <a:lstStyle/>
          <a:p>
            <a:fld id="{B6A5DCC4-DCC8-4147-BC66-3F844A9A8EC1}" type="slidenum">
              <a:rPr kumimoji="1" lang="ko-KR" altLang="en-US" smtClean="0"/>
              <a:t>‹#›</a:t>
            </a:fld>
            <a:endParaRPr kumimoji="1" lang="ko-KR" altLang="en-US"/>
          </a:p>
        </p:txBody>
      </p:sp>
    </p:spTree>
    <p:extLst>
      <p:ext uri="{BB962C8B-B14F-4D97-AF65-F5344CB8AC3E}">
        <p14:creationId xmlns:p14="http://schemas.microsoft.com/office/powerpoint/2010/main" val="35581679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C9DBD07-2C3B-D4A0-EC61-67CAA07C28B2}"/>
              </a:ext>
            </a:extLst>
          </p:cNvPr>
          <p:cNvSpPr>
            <a:spLocks noGrp="1"/>
          </p:cNvSpPr>
          <p:nvPr>
            <p:ph type="title"/>
          </p:nvPr>
        </p:nvSpPr>
        <p:spPr>
          <a:xfrm>
            <a:off x="839788" y="365125"/>
            <a:ext cx="10515600" cy="1325563"/>
          </a:xfrm>
        </p:spPr>
        <p:txBody>
          <a:bodyPr/>
          <a:lstStyle/>
          <a:p>
            <a:r>
              <a:rPr kumimoji="1" lang="ko-KR" altLang="en-US"/>
              <a:t>마스터 제목 스타일 편집</a:t>
            </a:r>
          </a:p>
        </p:txBody>
      </p:sp>
      <p:sp>
        <p:nvSpPr>
          <p:cNvPr id="3" name="텍스트 개체 틀 2">
            <a:extLst>
              <a:ext uri="{FF2B5EF4-FFF2-40B4-BE49-F238E27FC236}">
                <a16:creationId xmlns:a16="http://schemas.microsoft.com/office/drawing/2014/main" id="{DA3DA71E-8254-EBD8-71E9-7FE02294CD8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ko-KR" altLang="en-US"/>
              <a:t>마스터 텍스트 스타일을 편집하려면 클릭</a:t>
            </a:r>
          </a:p>
        </p:txBody>
      </p:sp>
      <p:sp>
        <p:nvSpPr>
          <p:cNvPr id="4" name="내용 개체 틀 3">
            <a:extLst>
              <a:ext uri="{FF2B5EF4-FFF2-40B4-BE49-F238E27FC236}">
                <a16:creationId xmlns:a16="http://schemas.microsoft.com/office/drawing/2014/main" id="{C694700D-2F59-90E6-3CB3-A57FC4C128D3}"/>
              </a:ext>
            </a:extLst>
          </p:cNvPr>
          <p:cNvSpPr>
            <a:spLocks noGrp="1"/>
          </p:cNvSpPr>
          <p:nvPr>
            <p:ph sz="half" idx="2"/>
          </p:nvPr>
        </p:nvSpPr>
        <p:spPr>
          <a:xfrm>
            <a:off x="839788" y="2505075"/>
            <a:ext cx="5157787" cy="3684588"/>
          </a:xfrm>
        </p:spPr>
        <p:txBody>
          <a:bodyPr/>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p>
        </p:txBody>
      </p:sp>
      <p:sp>
        <p:nvSpPr>
          <p:cNvPr id="5" name="텍스트 개체 틀 4">
            <a:extLst>
              <a:ext uri="{FF2B5EF4-FFF2-40B4-BE49-F238E27FC236}">
                <a16:creationId xmlns:a16="http://schemas.microsoft.com/office/drawing/2014/main" id="{10EE6CB3-5C18-3D2B-B8BA-746830A78CE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ko-KR" altLang="en-US"/>
              <a:t>마스터 텍스트 스타일을 편집하려면 클릭</a:t>
            </a:r>
          </a:p>
        </p:txBody>
      </p:sp>
      <p:sp>
        <p:nvSpPr>
          <p:cNvPr id="6" name="내용 개체 틀 5">
            <a:extLst>
              <a:ext uri="{FF2B5EF4-FFF2-40B4-BE49-F238E27FC236}">
                <a16:creationId xmlns:a16="http://schemas.microsoft.com/office/drawing/2014/main" id="{2F2253A3-0CB9-41FC-3552-762C93B44A22}"/>
              </a:ext>
            </a:extLst>
          </p:cNvPr>
          <p:cNvSpPr>
            <a:spLocks noGrp="1"/>
          </p:cNvSpPr>
          <p:nvPr>
            <p:ph sz="quarter" idx="4"/>
          </p:nvPr>
        </p:nvSpPr>
        <p:spPr>
          <a:xfrm>
            <a:off x="6172200" y="2505075"/>
            <a:ext cx="5183188" cy="3684588"/>
          </a:xfrm>
        </p:spPr>
        <p:txBody>
          <a:bodyPr/>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p>
        </p:txBody>
      </p:sp>
      <p:sp>
        <p:nvSpPr>
          <p:cNvPr id="7" name="날짜 개체 틀 6">
            <a:extLst>
              <a:ext uri="{FF2B5EF4-FFF2-40B4-BE49-F238E27FC236}">
                <a16:creationId xmlns:a16="http://schemas.microsoft.com/office/drawing/2014/main" id="{9D86D4D0-4FE3-3861-F226-7444880DAD46}"/>
              </a:ext>
            </a:extLst>
          </p:cNvPr>
          <p:cNvSpPr>
            <a:spLocks noGrp="1"/>
          </p:cNvSpPr>
          <p:nvPr>
            <p:ph type="dt" sz="half" idx="10"/>
          </p:nvPr>
        </p:nvSpPr>
        <p:spPr/>
        <p:txBody>
          <a:bodyPr/>
          <a:lstStyle/>
          <a:p>
            <a:fld id="{AAA1AD17-4113-8B41-A131-82206192D128}" type="datetimeFigureOut">
              <a:rPr kumimoji="1" lang="ko-KR" altLang="en-US" smtClean="0"/>
              <a:t>2025. 5. 27.</a:t>
            </a:fld>
            <a:endParaRPr kumimoji="1" lang="ko-KR" altLang="en-US"/>
          </a:p>
        </p:txBody>
      </p:sp>
      <p:sp>
        <p:nvSpPr>
          <p:cNvPr id="8" name="바닥글 개체 틀 7">
            <a:extLst>
              <a:ext uri="{FF2B5EF4-FFF2-40B4-BE49-F238E27FC236}">
                <a16:creationId xmlns:a16="http://schemas.microsoft.com/office/drawing/2014/main" id="{AF163307-0C07-6F0E-AD38-9147DC334CB8}"/>
              </a:ext>
            </a:extLst>
          </p:cNvPr>
          <p:cNvSpPr>
            <a:spLocks noGrp="1"/>
          </p:cNvSpPr>
          <p:nvPr>
            <p:ph type="ftr" sz="quarter" idx="11"/>
          </p:nvPr>
        </p:nvSpPr>
        <p:spPr/>
        <p:txBody>
          <a:bodyPr/>
          <a:lstStyle/>
          <a:p>
            <a:endParaRPr kumimoji="1" lang="ko-KR" altLang="en-US"/>
          </a:p>
        </p:txBody>
      </p:sp>
      <p:sp>
        <p:nvSpPr>
          <p:cNvPr id="9" name="슬라이드 번호 개체 틀 8">
            <a:extLst>
              <a:ext uri="{FF2B5EF4-FFF2-40B4-BE49-F238E27FC236}">
                <a16:creationId xmlns:a16="http://schemas.microsoft.com/office/drawing/2014/main" id="{14960281-03F0-7D87-D4D7-C850214BDC75}"/>
              </a:ext>
            </a:extLst>
          </p:cNvPr>
          <p:cNvSpPr>
            <a:spLocks noGrp="1"/>
          </p:cNvSpPr>
          <p:nvPr>
            <p:ph type="sldNum" sz="quarter" idx="12"/>
          </p:nvPr>
        </p:nvSpPr>
        <p:spPr/>
        <p:txBody>
          <a:bodyPr/>
          <a:lstStyle/>
          <a:p>
            <a:fld id="{B6A5DCC4-DCC8-4147-BC66-3F844A9A8EC1}" type="slidenum">
              <a:rPr kumimoji="1" lang="ko-KR" altLang="en-US" smtClean="0"/>
              <a:t>‹#›</a:t>
            </a:fld>
            <a:endParaRPr kumimoji="1" lang="ko-KR" altLang="en-US"/>
          </a:p>
        </p:txBody>
      </p:sp>
    </p:spTree>
    <p:extLst>
      <p:ext uri="{BB962C8B-B14F-4D97-AF65-F5344CB8AC3E}">
        <p14:creationId xmlns:p14="http://schemas.microsoft.com/office/powerpoint/2010/main" val="37661463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CFF8DA7-8C6B-4339-0961-D2B1874C0E6B}"/>
              </a:ext>
            </a:extLst>
          </p:cNvPr>
          <p:cNvSpPr>
            <a:spLocks noGrp="1"/>
          </p:cNvSpPr>
          <p:nvPr>
            <p:ph type="title"/>
          </p:nvPr>
        </p:nvSpPr>
        <p:spPr/>
        <p:txBody>
          <a:bodyPr/>
          <a:lstStyle/>
          <a:p>
            <a:r>
              <a:rPr kumimoji="1" lang="ko-KR" altLang="en-US"/>
              <a:t>마스터 제목 스타일 편집</a:t>
            </a:r>
          </a:p>
        </p:txBody>
      </p:sp>
      <p:sp>
        <p:nvSpPr>
          <p:cNvPr id="3" name="날짜 개체 틀 2">
            <a:extLst>
              <a:ext uri="{FF2B5EF4-FFF2-40B4-BE49-F238E27FC236}">
                <a16:creationId xmlns:a16="http://schemas.microsoft.com/office/drawing/2014/main" id="{E1A43A85-9D00-7C9F-0F9B-55F3AC1B0E75}"/>
              </a:ext>
            </a:extLst>
          </p:cNvPr>
          <p:cNvSpPr>
            <a:spLocks noGrp="1"/>
          </p:cNvSpPr>
          <p:nvPr>
            <p:ph type="dt" sz="half" idx="10"/>
          </p:nvPr>
        </p:nvSpPr>
        <p:spPr/>
        <p:txBody>
          <a:bodyPr/>
          <a:lstStyle/>
          <a:p>
            <a:fld id="{AAA1AD17-4113-8B41-A131-82206192D128}" type="datetimeFigureOut">
              <a:rPr kumimoji="1" lang="ko-KR" altLang="en-US" smtClean="0"/>
              <a:t>2025. 5. 27.</a:t>
            </a:fld>
            <a:endParaRPr kumimoji="1" lang="ko-KR" altLang="en-US"/>
          </a:p>
        </p:txBody>
      </p:sp>
      <p:sp>
        <p:nvSpPr>
          <p:cNvPr id="4" name="바닥글 개체 틀 3">
            <a:extLst>
              <a:ext uri="{FF2B5EF4-FFF2-40B4-BE49-F238E27FC236}">
                <a16:creationId xmlns:a16="http://schemas.microsoft.com/office/drawing/2014/main" id="{C461D5D2-289A-F82D-59BC-6CD6CD5D2D59}"/>
              </a:ext>
            </a:extLst>
          </p:cNvPr>
          <p:cNvSpPr>
            <a:spLocks noGrp="1"/>
          </p:cNvSpPr>
          <p:nvPr>
            <p:ph type="ftr" sz="quarter" idx="11"/>
          </p:nvPr>
        </p:nvSpPr>
        <p:spPr/>
        <p:txBody>
          <a:bodyPr/>
          <a:lstStyle/>
          <a:p>
            <a:endParaRPr kumimoji="1" lang="ko-KR" altLang="en-US"/>
          </a:p>
        </p:txBody>
      </p:sp>
      <p:sp>
        <p:nvSpPr>
          <p:cNvPr id="5" name="슬라이드 번호 개체 틀 4">
            <a:extLst>
              <a:ext uri="{FF2B5EF4-FFF2-40B4-BE49-F238E27FC236}">
                <a16:creationId xmlns:a16="http://schemas.microsoft.com/office/drawing/2014/main" id="{24D46BA1-4B75-FC13-ECD0-BBE78D5B7E97}"/>
              </a:ext>
            </a:extLst>
          </p:cNvPr>
          <p:cNvSpPr>
            <a:spLocks noGrp="1"/>
          </p:cNvSpPr>
          <p:nvPr>
            <p:ph type="sldNum" sz="quarter" idx="12"/>
          </p:nvPr>
        </p:nvSpPr>
        <p:spPr/>
        <p:txBody>
          <a:bodyPr/>
          <a:lstStyle/>
          <a:p>
            <a:fld id="{B6A5DCC4-DCC8-4147-BC66-3F844A9A8EC1}" type="slidenum">
              <a:rPr kumimoji="1" lang="ko-KR" altLang="en-US" smtClean="0"/>
              <a:t>‹#›</a:t>
            </a:fld>
            <a:endParaRPr kumimoji="1" lang="ko-KR" altLang="en-US"/>
          </a:p>
        </p:txBody>
      </p:sp>
    </p:spTree>
    <p:extLst>
      <p:ext uri="{BB962C8B-B14F-4D97-AF65-F5344CB8AC3E}">
        <p14:creationId xmlns:p14="http://schemas.microsoft.com/office/powerpoint/2010/main" val="27202589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F3917893-7193-F51F-5F71-3AF8B8F1E58C}"/>
              </a:ext>
            </a:extLst>
          </p:cNvPr>
          <p:cNvSpPr>
            <a:spLocks noGrp="1"/>
          </p:cNvSpPr>
          <p:nvPr>
            <p:ph type="dt" sz="half" idx="10"/>
          </p:nvPr>
        </p:nvSpPr>
        <p:spPr/>
        <p:txBody>
          <a:bodyPr/>
          <a:lstStyle/>
          <a:p>
            <a:fld id="{AAA1AD17-4113-8B41-A131-82206192D128}" type="datetimeFigureOut">
              <a:rPr kumimoji="1" lang="ko-KR" altLang="en-US" smtClean="0"/>
              <a:t>2025. 5. 27.</a:t>
            </a:fld>
            <a:endParaRPr kumimoji="1" lang="ko-KR" altLang="en-US"/>
          </a:p>
        </p:txBody>
      </p:sp>
      <p:sp>
        <p:nvSpPr>
          <p:cNvPr id="3" name="바닥글 개체 틀 2">
            <a:extLst>
              <a:ext uri="{FF2B5EF4-FFF2-40B4-BE49-F238E27FC236}">
                <a16:creationId xmlns:a16="http://schemas.microsoft.com/office/drawing/2014/main" id="{21C82D44-2233-7024-875A-0682CC740A18}"/>
              </a:ext>
            </a:extLst>
          </p:cNvPr>
          <p:cNvSpPr>
            <a:spLocks noGrp="1"/>
          </p:cNvSpPr>
          <p:nvPr>
            <p:ph type="ftr" sz="quarter" idx="11"/>
          </p:nvPr>
        </p:nvSpPr>
        <p:spPr/>
        <p:txBody>
          <a:bodyPr/>
          <a:lstStyle/>
          <a:p>
            <a:endParaRPr kumimoji="1" lang="ko-KR" altLang="en-US"/>
          </a:p>
        </p:txBody>
      </p:sp>
      <p:sp>
        <p:nvSpPr>
          <p:cNvPr id="4" name="슬라이드 번호 개체 틀 3">
            <a:extLst>
              <a:ext uri="{FF2B5EF4-FFF2-40B4-BE49-F238E27FC236}">
                <a16:creationId xmlns:a16="http://schemas.microsoft.com/office/drawing/2014/main" id="{D82993A5-4595-215E-0CD0-9616C08CC9BE}"/>
              </a:ext>
            </a:extLst>
          </p:cNvPr>
          <p:cNvSpPr>
            <a:spLocks noGrp="1"/>
          </p:cNvSpPr>
          <p:nvPr>
            <p:ph type="sldNum" sz="quarter" idx="12"/>
          </p:nvPr>
        </p:nvSpPr>
        <p:spPr/>
        <p:txBody>
          <a:bodyPr/>
          <a:lstStyle/>
          <a:p>
            <a:fld id="{B6A5DCC4-DCC8-4147-BC66-3F844A9A8EC1}" type="slidenum">
              <a:rPr kumimoji="1" lang="ko-KR" altLang="en-US" smtClean="0"/>
              <a:t>‹#›</a:t>
            </a:fld>
            <a:endParaRPr kumimoji="1" lang="ko-KR" altLang="en-US"/>
          </a:p>
        </p:txBody>
      </p:sp>
    </p:spTree>
    <p:extLst>
      <p:ext uri="{BB962C8B-B14F-4D97-AF65-F5344CB8AC3E}">
        <p14:creationId xmlns:p14="http://schemas.microsoft.com/office/powerpoint/2010/main" val="37881526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D476E0C-399F-83CA-CC1F-E41D2B6978AB}"/>
              </a:ext>
            </a:extLst>
          </p:cNvPr>
          <p:cNvSpPr>
            <a:spLocks noGrp="1"/>
          </p:cNvSpPr>
          <p:nvPr>
            <p:ph type="title"/>
          </p:nvPr>
        </p:nvSpPr>
        <p:spPr>
          <a:xfrm>
            <a:off x="839788" y="457200"/>
            <a:ext cx="3932237" cy="1600200"/>
          </a:xfrm>
        </p:spPr>
        <p:txBody>
          <a:bodyPr anchor="b"/>
          <a:lstStyle>
            <a:lvl1pPr>
              <a:defRPr sz="3200"/>
            </a:lvl1pPr>
          </a:lstStyle>
          <a:p>
            <a:r>
              <a:rPr kumimoji="1" lang="ko-KR" altLang="en-US"/>
              <a:t>마스터 제목 스타일 편집</a:t>
            </a:r>
          </a:p>
        </p:txBody>
      </p:sp>
      <p:sp>
        <p:nvSpPr>
          <p:cNvPr id="3" name="내용 개체 틀 2">
            <a:extLst>
              <a:ext uri="{FF2B5EF4-FFF2-40B4-BE49-F238E27FC236}">
                <a16:creationId xmlns:a16="http://schemas.microsoft.com/office/drawing/2014/main" id="{B1C2741F-3DB2-BDF2-F41E-A68C07ECCAF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p>
        </p:txBody>
      </p:sp>
      <p:sp>
        <p:nvSpPr>
          <p:cNvPr id="4" name="텍스트 개체 틀 3">
            <a:extLst>
              <a:ext uri="{FF2B5EF4-FFF2-40B4-BE49-F238E27FC236}">
                <a16:creationId xmlns:a16="http://schemas.microsoft.com/office/drawing/2014/main" id="{E66B7164-0B51-1A8B-6ACB-B3776DC8085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ko-KR" altLang="en-US"/>
              <a:t>마스터 텍스트 스타일을 편집하려면 클릭</a:t>
            </a:r>
          </a:p>
        </p:txBody>
      </p:sp>
      <p:sp>
        <p:nvSpPr>
          <p:cNvPr id="5" name="날짜 개체 틀 4">
            <a:extLst>
              <a:ext uri="{FF2B5EF4-FFF2-40B4-BE49-F238E27FC236}">
                <a16:creationId xmlns:a16="http://schemas.microsoft.com/office/drawing/2014/main" id="{CE1074A1-79E6-02D6-B966-579C17401716}"/>
              </a:ext>
            </a:extLst>
          </p:cNvPr>
          <p:cNvSpPr>
            <a:spLocks noGrp="1"/>
          </p:cNvSpPr>
          <p:nvPr>
            <p:ph type="dt" sz="half" idx="10"/>
          </p:nvPr>
        </p:nvSpPr>
        <p:spPr/>
        <p:txBody>
          <a:bodyPr/>
          <a:lstStyle/>
          <a:p>
            <a:fld id="{AAA1AD17-4113-8B41-A131-82206192D128}" type="datetimeFigureOut">
              <a:rPr kumimoji="1" lang="ko-KR" altLang="en-US" smtClean="0"/>
              <a:t>2025. 5. 27.</a:t>
            </a:fld>
            <a:endParaRPr kumimoji="1" lang="ko-KR" altLang="en-US"/>
          </a:p>
        </p:txBody>
      </p:sp>
      <p:sp>
        <p:nvSpPr>
          <p:cNvPr id="6" name="바닥글 개체 틀 5">
            <a:extLst>
              <a:ext uri="{FF2B5EF4-FFF2-40B4-BE49-F238E27FC236}">
                <a16:creationId xmlns:a16="http://schemas.microsoft.com/office/drawing/2014/main" id="{2C41F2DB-3FD8-6627-6DBB-F2EEE9F1968A}"/>
              </a:ext>
            </a:extLst>
          </p:cNvPr>
          <p:cNvSpPr>
            <a:spLocks noGrp="1"/>
          </p:cNvSpPr>
          <p:nvPr>
            <p:ph type="ftr" sz="quarter" idx="11"/>
          </p:nvPr>
        </p:nvSpPr>
        <p:spPr/>
        <p:txBody>
          <a:bodyPr/>
          <a:lstStyle/>
          <a:p>
            <a:endParaRPr kumimoji="1" lang="ko-KR" altLang="en-US"/>
          </a:p>
        </p:txBody>
      </p:sp>
      <p:sp>
        <p:nvSpPr>
          <p:cNvPr id="7" name="슬라이드 번호 개체 틀 6">
            <a:extLst>
              <a:ext uri="{FF2B5EF4-FFF2-40B4-BE49-F238E27FC236}">
                <a16:creationId xmlns:a16="http://schemas.microsoft.com/office/drawing/2014/main" id="{9B6CB44F-32A1-FF2D-9DA2-8965BC12AC22}"/>
              </a:ext>
            </a:extLst>
          </p:cNvPr>
          <p:cNvSpPr>
            <a:spLocks noGrp="1"/>
          </p:cNvSpPr>
          <p:nvPr>
            <p:ph type="sldNum" sz="quarter" idx="12"/>
          </p:nvPr>
        </p:nvSpPr>
        <p:spPr/>
        <p:txBody>
          <a:bodyPr/>
          <a:lstStyle/>
          <a:p>
            <a:fld id="{B6A5DCC4-DCC8-4147-BC66-3F844A9A8EC1}" type="slidenum">
              <a:rPr kumimoji="1" lang="ko-KR" altLang="en-US" smtClean="0"/>
              <a:t>‹#›</a:t>
            </a:fld>
            <a:endParaRPr kumimoji="1" lang="ko-KR" altLang="en-US"/>
          </a:p>
        </p:txBody>
      </p:sp>
    </p:spTree>
    <p:extLst>
      <p:ext uri="{BB962C8B-B14F-4D97-AF65-F5344CB8AC3E}">
        <p14:creationId xmlns:p14="http://schemas.microsoft.com/office/powerpoint/2010/main" val="7865227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C88FA6F-190E-4DDF-2ACB-44C400E05352}"/>
              </a:ext>
            </a:extLst>
          </p:cNvPr>
          <p:cNvSpPr>
            <a:spLocks noGrp="1"/>
          </p:cNvSpPr>
          <p:nvPr>
            <p:ph type="title"/>
          </p:nvPr>
        </p:nvSpPr>
        <p:spPr>
          <a:xfrm>
            <a:off x="839788" y="457200"/>
            <a:ext cx="3932237" cy="1600200"/>
          </a:xfrm>
        </p:spPr>
        <p:txBody>
          <a:bodyPr anchor="b"/>
          <a:lstStyle>
            <a:lvl1pPr>
              <a:defRPr sz="3200"/>
            </a:lvl1pPr>
          </a:lstStyle>
          <a:p>
            <a:r>
              <a:rPr kumimoji="1" lang="ko-KR" altLang="en-US"/>
              <a:t>마스터 제목 스타일 편집</a:t>
            </a:r>
          </a:p>
        </p:txBody>
      </p:sp>
      <p:sp>
        <p:nvSpPr>
          <p:cNvPr id="3" name="그림 개체 틀 2">
            <a:extLst>
              <a:ext uri="{FF2B5EF4-FFF2-40B4-BE49-F238E27FC236}">
                <a16:creationId xmlns:a16="http://schemas.microsoft.com/office/drawing/2014/main" id="{13DF4182-927E-4723-C9D7-F8D7F661B71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ko-KR" altLang="en-US"/>
          </a:p>
        </p:txBody>
      </p:sp>
      <p:sp>
        <p:nvSpPr>
          <p:cNvPr id="4" name="텍스트 개체 틀 3">
            <a:extLst>
              <a:ext uri="{FF2B5EF4-FFF2-40B4-BE49-F238E27FC236}">
                <a16:creationId xmlns:a16="http://schemas.microsoft.com/office/drawing/2014/main" id="{DA0177D8-449D-272A-7174-6D5DE8EDB92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ko-KR" altLang="en-US"/>
              <a:t>마스터 텍스트 스타일을 편집하려면 클릭</a:t>
            </a:r>
          </a:p>
        </p:txBody>
      </p:sp>
      <p:sp>
        <p:nvSpPr>
          <p:cNvPr id="5" name="날짜 개체 틀 4">
            <a:extLst>
              <a:ext uri="{FF2B5EF4-FFF2-40B4-BE49-F238E27FC236}">
                <a16:creationId xmlns:a16="http://schemas.microsoft.com/office/drawing/2014/main" id="{78DDC699-17C2-019D-D1C4-12EF3997E65D}"/>
              </a:ext>
            </a:extLst>
          </p:cNvPr>
          <p:cNvSpPr>
            <a:spLocks noGrp="1"/>
          </p:cNvSpPr>
          <p:nvPr>
            <p:ph type="dt" sz="half" idx="10"/>
          </p:nvPr>
        </p:nvSpPr>
        <p:spPr/>
        <p:txBody>
          <a:bodyPr/>
          <a:lstStyle/>
          <a:p>
            <a:fld id="{AAA1AD17-4113-8B41-A131-82206192D128}" type="datetimeFigureOut">
              <a:rPr kumimoji="1" lang="ko-KR" altLang="en-US" smtClean="0"/>
              <a:t>2025. 5. 27.</a:t>
            </a:fld>
            <a:endParaRPr kumimoji="1" lang="ko-KR" altLang="en-US"/>
          </a:p>
        </p:txBody>
      </p:sp>
      <p:sp>
        <p:nvSpPr>
          <p:cNvPr id="6" name="바닥글 개체 틀 5">
            <a:extLst>
              <a:ext uri="{FF2B5EF4-FFF2-40B4-BE49-F238E27FC236}">
                <a16:creationId xmlns:a16="http://schemas.microsoft.com/office/drawing/2014/main" id="{53C99E81-0131-1B88-6CCA-D804A1D29B97}"/>
              </a:ext>
            </a:extLst>
          </p:cNvPr>
          <p:cNvSpPr>
            <a:spLocks noGrp="1"/>
          </p:cNvSpPr>
          <p:nvPr>
            <p:ph type="ftr" sz="quarter" idx="11"/>
          </p:nvPr>
        </p:nvSpPr>
        <p:spPr/>
        <p:txBody>
          <a:bodyPr/>
          <a:lstStyle/>
          <a:p>
            <a:endParaRPr kumimoji="1" lang="ko-KR" altLang="en-US"/>
          </a:p>
        </p:txBody>
      </p:sp>
      <p:sp>
        <p:nvSpPr>
          <p:cNvPr id="7" name="슬라이드 번호 개체 틀 6">
            <a:extLst>
              <a:ext uri="{FF2B5EF4-FFF2-40B4-BE49-F238E27FC236}">
                <a16:creationId xmlns:a16="http://schemas.microsoft.com/office/drawing/2014/main" id="{C7D84716-D16A-D323-B819-1983B8C1D0DD}"/>
              </a:ext>
            </a:extLst>
          </p:cNvPr>
          <p:cNvSpPr>
            <a:spLocks noGrp="1"/>
          </p:cNvSpPr>
          <p:nvPr>
            <p:ph type="sldNum" sz="quarter" idx="12"/>
          </p:nvPr>
        </p:nvSpPr>
        <p:spPr/>
        <p:txBody>
          <a:bodyPr/>
          <a:lstStyle/>
          <a:p>
            <a:fld id="{B6A5DCC4-DCC8-4147-BC66-3F844A9A8EC1}" type="slidenum">
              <a:rPr kumimoji="1" lang="ko-KR" altLang="en-US" smtClean="0"/>
              <a:t>‹#›</a:t>
            </a:fld>
            <a:endParaRPr kumimoji="1" lang="ko-KR" altLang="en-US"/>
          </a:p>
        </p:txBody>
      </p:sp>
    </p:spTree>
    <p:extLst>
      <p:ext uri="{BB962C8B-B14F-4D97-AF65-F5344CB8AC3E}">
        <p14:creationId xmlns:p14="http://schemas.microsoft.com/office/powerpoint/2010/main" val="10880112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a:extLst>
              <a:ext uri="{FF2B5EF4-FFF2-40B4-BE49-F238E27FC236}">
                <a16:creationId xmlns:a16="http://schemas.microsoft.com/office/drawing/2014/main" id="{BB19E518-EE84-701E-C141-D99589B6AD8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ko-KR" altLang="en-US"/>
              <a:t>마스터 제목 스타일 편집</a:t>
            </a:r>
          </a:p>
        </p:txBody>
      </p:sp>
      <p:sp>
        <p:nvSpPr>
          <p:cNvPr id="3" name="텍스트 개체 틀 2">
            <a:extLst>
              <a:ext uri="{FF2B5EF4-FFF2-40B4-BE49-F238E27FC236}">
                <a16:creationId xmlns:a16="http://schemas.microsoft.com/office/drawing/2014/main" id="{3D518EBE-34D2-B702-F298-CF0DD87CED6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p>
        </p:txBody>
      </p:sp>
      <p:sp>
        <p:nvSpPr>
          <p:cNvPr id="4" name="날짜 개체 틀 3">
            <a:extLst>
              <a:ext uri="{FF2B5EF4-FFF2-40B4-BE49-F238E27FC236}">
                <a16:creationId xmlns:a16="http://schemas.microsoft.com/office/drawing/2014/main" id="{1D5AF39B-F8FD-BEE5-9178-9720B26A9F7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AAA1AD17-4113-8B41-A131-82206192D128}" type="datetimeFigureOut">
              <a:rPr kumimoji="1" lang="ko-KR" altLang="en-US" smtClean="0"/>
              <a:t>2025. 5. 27.</a:t>
            </a:fld>
            <a:endParaRPr kumimoji="1" lang="ko-KR" altLang="en-US"/>
          </a:p>
        </p:txBody>
      </p:sp>
      <p:sp>
        <p:nvSpPr>
          <p:cNvPr id="5" name="바닥글 개체 틀 4">
            <a:extLst>
              <a:ext uri="{FF2B5EF4-FFF2-40B4-BE49-F238E27FC236}">
                <a16:creationId xmlns:a16="http://schemas.microsoft.com/office/drawing/2014/main" id="{B5D3FDE7-CC28-5886-C183-FAAC4520C6C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kumimoji="1" lang="ko-KR" altLang="en-US"/>
          </a:p>
        </p:txBody>
      </p:sp>
      <p:sp>
        <p:nvSpPr>
          <p:cNvPr id="6" name="슬라이드 번호 개체 틀 5">
            <a:extLst>
              <a:ext uri="{FF2B5EF4-FFF2-40B4-BE49-F238E27FC236}">
                <a16:creationId xmlns:a16="http://schemas.microsoft.com/office/drawing/2014/main" id="{21B6DB84-F916-1B37-D016-1726644D71A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B6A5DCC4-DCC8-4147-BC66-3F844A9A8EC1}" type="slidenum">
              <a:rPr kumimoji="1" lang="ko-KR" altLang="en-US" smtClean="0"/>
              <a:t>‹#›</a:t>
            </a:fld>
            <a:endParaRPr kumimoji="1" lang="ko-KR" altLang="en-US"/>
          </a:p>
        </p:txBody>
      </p:sp>
    </p:spTree>
    <p:extLst>
      <p:ext uri="{BB962C8B-B14F-4D97-AF65-F5344CB8AC3E}">
        <p14:creationId xmlns:p14="http://schemas.microsoft.com/office/powerpoint/2010/main" val="8252698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2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3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3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7F6A954-F1C3-012B-2791-1AAD72A682F4}"/>
              </a:ext>
            </a:extLst>
          </p:cNvPr>
          <p:cNvSpPr>
            <a:spLocks noGrp="1"/>
          </p:cNvSpPr>
          <p:nvPr>
            <p:ph type="ctrTitle"/>
          </p:nvPr>
        </p:nvSpPr>
        <p:spPr>
          <a:xfrm>
            <a:off x="849085" y="1978819"/>
            <a:ext cx="10493829" cy="1115106"/>
          </a:xfrm>
        </p:spPr>
        <p:txBody>
          <a:bodyPr>
            <a:normAutofit/>
          </a:bodyPr>
          <a:lstStyle/>
          <a:p>
            <a:pPr algn="l"/>
            <a:r>
              <a:rPr kumimoji="1" lang="en-US" altLang="ko-KR" sz="3200" dirty="0">
                <a:latin typeface="NanumBarunGothic" panose="020B0603020101020101" pitchFamily="34" charset="-127"/>
                <a:ea typeface="NanumBarunGothic" panose="020B0603020101020101" pitchFamily="34" charset="-127"/>
              </a:rPr>
              <a:t>KUGGLE 2</a:t>
            </a:r>
            <a:r>
              <a:rPr kumimoji="1" lang="ko-KR" altLang="en-US" sz="3200" dirty="0">
                <a:latin typeface="NanumBarunGothic" panose="020B0603020101020101" pitchFamily="34" charset="-127"/>
                <a:ea typeface="NanumBarunGothic" panose="020B0603020101020101" pitchFamily="34" charset="-127"/>
              </a:rPr>
              <a:t>차 프로젝트</a:t>
            </a:r>
            <a:r>
              <a:rPr kumimoji="1" lang="en-US" altLang="ko-KR" sz="3200" dirty="0">
                <a:latin typeface="NanumBarunGothic" panose="020B0603020101020101" pitchFamily="34" charset="-127"/>
                <a:ea typeface="NanumBarunGothic" panose="020B0603020101020101" pitchFamily="34" charset="-127"/>
              </a:rPr>
              <a:t>:</a:t>
            </a:r>
            <a:br>
              <a:rPr kumimoji="1" lang="en-US" altLang="ko-KR" sz="3200" dirty="0">
                <a:latin typeface="NanumBarunGothic" panose="020B0603020101020101" pitchFamily="34" charset="-127"/>
                <a:ea typeface="NanumBarunGothic" panose="020B0603020101020101" pitchFamily="34" charset="-127"/>
              </a:rPr>
            </a:br>
            <a:r>
              <a:rPr lang="en-US" altLang="ko-KR" sz="3200" b="1" dirty="0">
                <a:latin typeface="NanumBarunGothic" panose="020B0603020101020101" pitchFamily="34" charset="-127"/>
                <a:ea typeface="NanumBarunGothic" panose="020B0603020101020101" pitchFamily="34" charset="-127"/>
              </a:rPr>
              <a:t>PCA</a:t>
            </a:r>
            <a:r>
              <a:rPr lang="ko-KR" altLang="ko-KR" sz="3200" b="1" dirty="0">
                <a:latin typeface="NanumBarunGothic" panose="020B0603020101020101" pitchFamily="34" charset="-127"/>
                <a:ea typeface="NanumBarunGothic" panose="020B0603020101020101" pitchFamily="34" charset="-127"/>
              </a:rPr>
              <a:t>와 군집분석을 활용한 국가별 에너지 및 배출 특성 분석</a:t>
            </a:r>
            <a:endParaRPr kumimoji="1" lang="ko-KR" altLang="en-US" sz="3200" b="1" dirty="0">
              <a:latin typeface="NanumBarunGothic" panose="020B0603020101020101" pitchFamily="34" charset="-127"/>
              <a:ea typeface="NanumBarunGothic" panose="020B0603020101020101" pitchFamily="34" charset="-127"/>
            </a:endParaRPr>
          </a:p>
        </p:txBody>
      </p:sp>
      <p:sp>
        <p:nvSpPr>
          <p:cNvPr id="3" name="부제목 2">
            <a:extLst>
              <a:ext uri="{FF2B5EF4-FFF2-40B4-BE49-F238E27FC236}">
                <a16:creationId xmlns:a16="http://schemas.microsoft.com/office/drawing/2014/main" id="{6CB64ED2-7D83-89FE-0C9D-95DFD571292E}"/>
              </a:ext>
            </a:extLst>
          </p:cNvPr>
          <p:cNvSpPr>
            <a:spLocks noGrp="1"/>
          </p:cNvSpPr>
          <p:nvPr>
            <p:ph type="subTitle" idx="1"/>
          </p:nvPr>
        </p:nvSpPr>
        <p:spPr>
          <a:xfrm>
            <a:off x="1523999" y="3429000"/>
            <a:ext cx="9144000" cy="547234"/>
          </a:xfrm>
        </p:spPr>
        <p:txBody>
          <a:bodyPr/>
          <a:lstStyle/>
          <a:p>
            <a:pPr algn="r"/>
            <a:r>
              <a:rPr kumimoji="1" lang="ko-KR" altLang="en-US" dirty="0">
                <a:latin typeface="NanumBarunGothic Light" panose="020B0603020101020101" pitchFamily="34" charset="-127"/>
                <a:ea typeface="NanumBarunGothic Light" panose="020B0603020101020101" pitchFamily="34" charset="-127"/>
              </a:rPr>
              <a:t>오영은</a:t>
            </a:r>
            <a:r>
              <a:rPr kumimoji="1" lang="en-US" altLang="ko-KR" dirty="0">
                <a:latin typeface="NanumBarunGothic Light" panose="020B0603020101020101" pitchFamily="34" charset="-127"/>
                <a:ea typeface="NanumBarunGothic Light" panose="020B0603020101020101" pitchFamily="34" charset="-127"/>
              </a:rPr>
              <a:t>,</a:t>
            </a:r>
            <a:r>
              <a:rPr kumimoji="1" lang="ko-KR" altLang="en-US" dirty="0">
                <a:latin typeface="NanumBarunGothic Light" panose="020B0603020101020101" pitchFamily="34" charset="-127"/>
                <a:ea typeface="NanumBarunGothic Light" panose="020B0603020101020101" pitchFamily="34" charset="-127"/>
              </a:rPr>
              <a:t> 권지수</a:t>
            </a:r>
            <a:r>
              <a:rPr kumimoji="1" lang="en-US" altLang="ko-KR" dirty="0">
                <a:latin typeface="NanumBarunGothic Light" panose="020B0603020101020101" pitchFamily="34" charset="-127"/>
                <a:ea typeface="NanumBarunGothic Light" panose="020B0603020101020101" pitchFamily="34" charset="-127"/>
              </a:rPr>
              <a:t>,</a:t>
            </a:r>
            <a:r>
              <a:rPr kumimoji="1" lang="ko-KR" altLang="en-US" dirty="0">
                <a:latin typeface="NanumBarunGothic Light" panose="020B0603020101020101" pitchFamily="34" charset="-127"/>
                <a:ea typeface="NanumBarunGothic Light" panose="020B0603020101020101" pitchFamily="34" charset="-127"/>
              </a:rPr>
              <a:t> 김주희</a:t>
            </a:r>
            <a:r>
              <a:rPr kumimoji="1" lang="en-US" altLang="ko-KR" dirty="0">
                <a:latin typeface="NanumBarunGothic Light" panose="020B0603020101020101" pitchFamily="34" charset="-127"/>
                <a:ea typeface="NanumBarunGothic Light" panose="020B0603020101020101" pitchFamily="34" charset="-127"/>
              </a:rPr>
              <a:t>,</a:t>
            </a:r>
            <a:r>
              <a:rPr kumimoji="1" lang="ko-KR" altLang="en-US" dirty="0">
                <a:latin typeface="NanumBarunGothic Light" panose="020B0603020101020101" pitchFamily="34" charset="-127"/>
                <a:ea typeface="NanumBarunGothic Light" panose="020B0603020101020101" pitchFamily="34" charset="-127"/>
              </a:rPr>
              <a:t> </a:t>
            </a:r>
            <a:r>
              <a:rPr kumimoji="1" lang="ko-KR" altLang="en-US" dirty="0" err="1">
                <a:latin typeface="NanumBarunGothic Light" panose="020B0603020101020101" pitchFamily="34" charset="-127"/>
                <a:ea typeface="NanumBarunGothic Light" panose="020B0603020101020101" pitchFamily="34" charset="-127"/>
              </a:rPr>
              <a:t>조용학</a:t>
            </a:r>
            <a:r>
              <a:rPr kumimoji="1" lang="en-US" altLang="ko-KR" dirty="0">
                <a:latin typeface="NanumBarunGothic Light" panose="020B0603020101020101" pitchFamily="34" charset="-127"/>
                <a:ea typeface="NanumBarunGothic Light" panose="020B0603020101020101" pitchFamily="34" charset="-127"/>
              </a:rPr>
              <a:t>,</a:t>
            </a:r>
            <a:r>
              <a:rPr kumimoji="1" lang="ko-KR" altLang="en-US" dirty="0">
                <a:latin typeface="NanumBarunGothic Light" panose="020B0603020101020101" pitchFamily="34" charset="-127"/>
                <a:ea typeface="NanumBarunGothic Light" panose="020B0603020101020101" pitchFamily="34" charset="-127"/>
              </a:rPr>
              <a:t> </a:t>
            </a:r>
            <a:r>
              <a:rPr kumimoji="1" lang="ko-KR" altLang="en-US" dirty="0" err="1">
                <a:latin typeface="NanumBarunGothic Light" panose="020B0603020101020101" pitchFamily="34" charset="-127"/>
                <a:ea typeface="NanumBarunGothic Light" panose="020B0603020101020101" pitchFamily="34" charset="-127"/>
              </a:rPr>
              <a:t>최도경</a:t>
            </a:r>
            <a:endParaRPr kumimoji="1" lang="ko-KR" altLang="en-US" dirty="0">
              <a:latin typeface="NanumBarunGothic Light" panose="020B0603020101020101" pitchFamily="34" charset="-127"/>
              <a:ea typeface="NanumBarunGothic Light" panose="020B0603020101020101" pitchFamily="34" charset="-127"/>
            </a:endParaRPr>
          </a:p>
        </p:txBody>
      </p:sp>
    </p:spTree>
    <p:extLst>
      <p:ext uri="{BB962C8B-B14F-4D97-AF65-F5344CB8AC3E}">
        <p14:creationId xmlns:p14="http://schemas.microsoft.com/office/powerpoint/2010/main" val="18770869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D44B9AC-6FCC-446C-9BFA-FE11B0F6168A}"/>
              </a:ext>
            </a:extLst>
          </p:cNvPr>
          <p:cNvSpPr>
            <a:spLocks noGrp="1"/>
          </p:cNvSpPr>
          <p:nvPr>
            <p:ph type="title"/>
          </p:nvPr>
        </p:nvSpPr>
        <p:spPr/>
        <p:txBody>
          <a:bodyPr/>
          <a:lstStyle/>
          <a:p>
            <a:r>
              <a:rPr lang="ko-KR" altLang="en-US" dirty="0" err="1"/>
              <a:t>엘보우</a:t>
            </a:r>
            <a:r>
              <a:rPr lang="ko-KR" altLang="en-US" dirty="0"/>
              <a:t> 방법 </a:t>
            </a:r>
            <a:r>
              <a:rPr lang="en-US" altLang="ko-KR" dirty="0"/>
              <a:t>(Elbow Method)</a:t>
            </a:r>
            <a:endParaRPr lang="ko-KR" altLang="en-US" dirty="0"/>
          </a:p>
        </p:txBody>
      </p:sp>
      <p:sp>
        <p:nvSpPr>
          <p:cNvPr id="3" name="내용 개체 틀 2">
            <a:extLst>
              <a:ext uri="{FF2B5EF4-FFF2-40B4-BE49-F238E27FC236}">
                <a16:creationId xmlns:a16="http://schemas.microsoft.com/office/drawing/2014/main" id="{14B1F6E2-7275-4A6D-B615-77D92974AA1B}"/>
              </a:ext>
            </a:extLst>
          </p:cNvPr>
          <p:cNvSpPr>
            <a:spLocks noGrp="1"/>
          </p:cNvSpPr>
          <p:nvPr>
            <p:ph idx="1"/>
          </p:nvPr>
        </p:nvSpPr>
        <p:spPr>
          <a:xfrm>
            <a:off x="6506817" y="2368969"/>
            <a:ext cx="5072270" cy="4351338"/>
          </a:xfrm>
        </p:spPr>
        <p:txBody>
          <a:bodyPr/>
          <a:lstStyle/>
          <a:p>
            <a:pPr marL="0" marR="0" indent="0" algn="just" fontAlgn="base" latinLnBrk="1">
              <a:lnSpc>
                <a:spcPct val="160000"/>
              </a:lnSpc>
              <a:spcBef>
                <a:spcPts val="0"/>
              </a:spcBef>
              <a:spcAft>
                <a:spcPts val="0"/>
              </a:spcAft>
              <a:buNone/>
            </a:pPr>
            <a:r>
              <a:rPr lang="en-US" altLang="ko-KR" sz="1800" kern="0" spc="0" dirty="0">
                <a:solidFill>
                  <a:srgbClr val="000000"/>
                </a:solidFill>
                <a:effectLst/>
                <a:latin typeface="함초롬바탕" panose="02030604000101010101" pitchFamily="18" charset="-127"/>
                <a:ea typeface="함초롬바탕" panose="02030604000101010101" pitchFamily="18" charset="-127"/>
              </a:rPr>
              <a:t>WCSS(Within-Cluster Sum of Squares)</a:t>
            </a:r>
          </a:p>
          <a:p>
            <a:pPr marL="0" marR="0" indent="0" algn="just" fontAlgn="base" latinLnBrk="1">
              <a:lnSpc>
                <a:spcPct val="160000"/>
              </a:lnSpc>
              <a:spcBef>
                <a:spcPts val="0"/>
              </a:spcBef>
              <a:spcAft>
                <a:spcPts val="0"/>
              </a:spcAft>
              <a:buNone/>
            </a:pPr>
            <a:endParaRPr lang="ko-KR" altLang="en-US" sz="1800" kern="0" spc="0" dirty="0">
              <a:solidFill>
                <a:srgbClr val="000000"/>
              </a:solidFill>
              <a:effectLst/>
              <a:latin typeface="함초롬바탕" panose="02030604000101010101" pitchFamily="18" charset="-127"/>
            </a:endParaRPr>
          </a:p>
          <a:p>
            <a:pPr marL="0" marR="0" lvl="0" indent="0" algn="just" fontAlgn="base" latinLnBrk="1">
              <a:lnSpc>
                <a:spcPct val="160000"/>
              </a:lnSpc>
              <a:spcBef>
                <a:spcPts val="0"/>
              </a:spcBef>
              <a:spcAft>
                <a:spcPts val="0"/>
              </a:spcAft>
              <a:buNone/>
            </a:pPr>
            <a:r>
              <a:rPr lang="en-US" altLang="ko-KR" sz="18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800" kern="0" spc="0" dirty="0">
                <a:solidFill>
                  <a:srgbClr val="000000"/>
                </a:solidFill>
                <a:effectLst/>
                <a:latin typeface="함초롬바탕" panose="02030604000101010101" pitchFamily="18" charset="-127"/>
                <a:ea typeface="함초롬바탕" panose="02030604000101010101" pitchFamily="18" charset="-127"/>
              </a:rPr>
              <a:t>각 군집 내의 데이터 포인터들이 군집 중심</a:t>
            </a:r>
            <a:r>
              <a:rPr lang="en-US" altLang="ko-KR" sz="1800" kern="0" spc="0" dirty="0">
                <a:solidFill>
                  <a:srgbClr val="000000"/>
                </a:solidFill>
                <a:effectLst/>
                <a:latin typeface="함초롬바탕" panose="02030604000101010101" pitchFamily="18" charset="-127"/>
                <a:ea typeface="함초롬바탕" panose="02030604000101010101" pitchFamily="18" charset="-127"/>
              </a:rPr>
              <a:t>(centroid)</a:t>
            </a:r>
            <a:r>
              <a:rPr lang="ko-KR" altLang="en-US" sz="1800" kern="0" spc="0" dirty="0">
                <a:solidFill>
                  <a:srgbClr val="000000"/>
                </a:solidFill>
                <a:effectLst/>
                <a:latin typeface="함초롬바탕" panose="02030604000101010101" pitchFamily="18" charset="-127"/>
                <a:ea typeface="함초롬바탕" panose="02030604000101010101" pitchFamily="18" charset="-127"/>
              </a:rPr>
              <a:t>에서 얼마나 떨어져 있는지를 제곱 거리로 모두 합한 값</a:t>
            </a:r>
            <a:endParaRPr lang="ko-KR" altLang="en-US" sz="1800" kern="0" spc="0" dirty="0">
              <a:solidFill>
                <a:srgbClr val="000000"/>
              </a:solidFill>
              <a:effectLst/>
              <a:latin typeface="함초롬바탕" panose="02030604000101010101" pitchFamily="18" charset="-127"/>
            </a:endParaRPr>
          </a:p>
          <a:p>
            <a:pPr marL="0" marR="0" lvl="0" indent="0" algn="just" fontAlgn="base" latinLnBrk="1">
              <a:lnSpc>
                <a:spcPct val="160000"/>
              </a:lnSpc>
              <a:spcBef>
                <a:spcPts val="0"/>
              </a:spcBef>
              <a:spcAft>
                <a:spcPts val="0"/>
              </a:spcAft>
              <a:buNone/>
            </a:pPr>
            <a:r>
              <a:rPr lang="en-US" altLang="ko-KR" sz="18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800" kern="0" spc="0" dirty="0">
                <a:solidFill>
                  <a:srgbClr val="000000"/>
                </a:solidFill>
                <a:effectLst/>
                <a:latin typeface="함초롬바탕" panose="02030604000101010101" pitchFamily="18" charset="-127"/>
                <a:ea typeface="함초롬바탕" panose="02030604000101010101" pitchFamily="18" charset="-127"/>
              </a:rPr>
              <a:t>군집이 조밀할수록 </a:t>
            </a:r>
            <a:r>
              <a:rPr lang="en-US" altLang="ko-KR" sz="1800" kern="0" spc="0" dirty="0">
                <a:solidFill>
                  <a:srgbClr val="000000"/>
                </a:solidFill>
                <a:effectLst/>
                <a:latin typeface="함초롬바탕" panose="02030604000101010101" pitchFamily="18" charset="-127"/>
                <a:ea typeface="함초롬바탕" panose="02030604000101010101" pitchFamily="18" charset="-127"/>
              </a:rPr>
              <a:t>WCSS </a:t>
            </a:r>
            <a:r>
              <a:rPr lang="ko-KR" altLang="en-US" sz="1800" kern="0" spc="0" dirty="0">
                <a:solidFill>
                  <a:srgbClr val="000000"/>
                </a:solidFill>
                <a:effectLst/>
                <a:latin typeface="함초롬바탕" panose="02030604000101010101" pitchFamily="18" charset="-127"/>
                <a:ea typeface="함초롬바탕" panose="02030604000101010101" pitchFamily="18" charset="-127"/>
              </a:rPr>
              <a:t>작음</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buNone/>
            </a:pPr>
            <a:r>
              <a:rPr lang="en-US" altLang="ko-KR" sz="18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800" kern="0" spc="0" dirty="0">
                <a:solidFill>
                  <a:srgbClr val="000000"/>
                </a:solidFill>
                <a:effectLst/>
                <a:latin typeface="함초롬바탕" panose="02030604000101010101" pitchFamily="18" charset="-127"/>
                <a:ea typeface="함초롬바탕" panose="02030604000101010101" pitchFamily="18" charset="-127"/>
              </a:rPr>
              <a:t>군집이 흩어져 있을수록 </a:t>
            </a:r>
            <a:r>
              <a:rPr lang="en-US" altLang="ko-KR" sz="1800" kern="0" spc="0" dirty="0">
                <a:solidFill>
                  <a:srgbClr val="000000"/>
                </a:solidFill>
                <a:effectLst/>
                <a:latin typeface="함초롬바탕" panose="02030604000101010101" pitchFamily="18" charset="-127"/>
                <a:ea typeface="함초롬바탕" panose="02030604000101010101" pitchFamily="18" charset="-127"/>
              </a:rPr>
              <a:t>WCSS</a:t>
            </a:r>
            <a:r>
              <a:rPr lang="ko-KR" altLang="en-US" sz="1800" kern="0" spc="0" dirty="0">
                <a:solidFill>
                  <a:srgbClr val="000000"/>
                </a:solidFill>
                <a:effectLst/>
                <a:latin typeface="함초롬바탕" panose="02030604000101010101" pitchFamily="18" charset="-127"/>
                <a:ea typeface="함초롬바탕" panose="02030604000101010101" pitchFamily="18" charset="-127"/>
              </a:rPr>
              <a:t>가 큼</a:t>
            </a:r>
            <a:endParaRPr lang="ko-KR" altLang="en-US" sz="1800" kern="0" spc="0" dirty="0">
              <a:solidFill>
                <a:srgbClr val="000000"/>
              </a:solidFill>
              <a:effectLst/>
              <a:latin typeface="함초롬바탕" panose="02030604000101010101" pitchFamily="18" charset="-127"/>
            </a:endParaRPr>
          </a:p>
          <a:p>
            <a:pPr marL="0" indent="0">
              <a:buNone/>
            </a:pPr>
            <a:endParaRPr lang="ko-KR" altLang="en-US" dirty="0"/>
          </a:p>
        </p:txBody>
      </p:sp>
      <p:pic>
        <p:nvPicPr>
          <p:cNvPr id="5" name="Picture 5">
            <a:extLst>
              <a:ext uri="{FF2B5EF4-FFF2-40B4-BE49-F238E27FC236}">
                <a16:creationId xmlns:a16="http://schemas.microsoft.com/office/drawing/2014/main" id="{39660F3B-B79F-47F2-B9FE-4B1BE0CC71A1}"/>
              </a:ext>
            </a:extLst>
          </p:cNvPr>
          <p:cNvPicPr>
            <a:picLocks noChangeAspect="1"/>
          </p:cNvPicPr>
          <p:nvPr/>
        </p:nvPicPr>
        <p:blipFill>
          <a:blip r:embed="rId2"/>
          <a:stretch>
            <a:fillRect/>
          </a:stretch>
        </p:blipFill>
        <p:spPr>
          <a:xfrm>
            <a:off x="523727" y="2207648"/>
            <a:ext cx="5386744" cy="3508863"/>
          </a:xfrm>
          <a:prstGeom prst="rect">
            <a:avLst/>
          </a:prstGeom>
          <a:noFill/>
          <a:ln>
            <a:noFill/>
          </a:ln>
          <a:effectLst/>
        </p:spPr>
      </p:pic>
    </p:spTree>
    <p:extLst>
      <p:ext uri="{BB962C8B-B14F-4D97-AF65-F5344CB8AC3E}">
        <p14:creationId xmlns:p14="http://schemas.microsoft.com/office/powerpoint/2010/main" val="38106118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4542201-6EED-4BC2-BDA1-87FA9A500F12}"/>
              </a:ext>
            </a:extLst>
          </p:cNvPr>
          <p:cNvSpPr>
            <a:spLocks noGrp="1"/>
          </p:cNvSpPr>
          <p:nvPr>
            <p:ph type="title"/>
          </p:nvPr>
        </p:nvSpPr>
        <p:spPr/>
        <p:txBody>
          <a:bodyPr/>
          <a:lstStyle/>
          <a:p>
            <a:r>
              <a:rPr lang="ko-KR" altLang="en-US" dirty="0" err="1"/>
              <a:t>엘보우</a:t>
            </a:r>
            <a:r>
              <a:rPr lang="ko-KR" altLang="en-US" dirty="0"/>
              <a:t> 방법 </a:t>
            </a:r>
            <a:r>
              <a:rPr lang="en-US" altLang="ko-KR" dirty="0"/>
              <a:t>(Elbow Method)</a:t>
            </a:r>
            <a:endParaRPr lang="ko-KR" altLang="en-US" dirty="0"/>
          </a:p>
        </p:txBody>
      </p:sp>
      <p:sp>
        <p:nvSpPr>
          <p:cNvPr id="3" name="내용 개체 틀 2">
            <a:extLst>
              <a:ext uri="{FF2B5EF4-FFF2-40B4-BE49-F238E27FC236}">
                <a16:creationId xmlns:a16="http://schemas.microsoft.com/office/drawing/2014/main" id="{355A219D-5239-41A0-B442-2565DCF038E5}"/>
              </a:ext>
            </a:extLst>
          </p:cNvPr>
          <p:cNvSpPr>
            <a:spLocks noGrp="1"/>
          </p:cNvSpPr>
          <p:nvPr>
            <p:ph idx="1"/>
          </p:nvPr>
        </p:nvSpPr>
        <p:spPr>
          <a:xfrm>
            <a:off x="6361042" y="1825625"/>
            <a:ext cx="4992757" cy="4351338"/>
          </a:xfrm>
        </p:spPr>
        <p:txBody>
          <a:bodyPr>
            <a:normAutofit fontScale="92500"/>
          </a:bodyPr>
          <a:lstStyle/>
          <a:p>
            <a:pPr marL="0" marR="0" indent="0" algn="just" fontAlgn="base" latinLnBrk="1">
              <a:lnSpc>
                <a:spcPct val="160000"/>
              </a:lnSpc>
              <a:spcBef>
                <a:spcPts val="0"/>
              </a:spcBef>
              <a:spcAft>
                <a:spcPts val="0"/>
              </a:spcAft>
              <a:buNone/>
            </a:pPr>
            <a:r>
              <a:rPr lang="en-US" altLang="ko-KR" sz="1800" kern="0" spc="0" dirty="0">
                <a:solidFill>
                  <a:srgbClr val="000000"/>
                </a:solidFill>
                <a:effectLst/>
                <a:latin typeface="함초롬바탕" panose="02030604000101010101" pitchFamily="18" charset="-127"/>
                <a:ea typeface="함초롬바탕" panose="02030604000101010101" pitchFamily="18" charset="-127"/>
              </a:rPr>
              <a:t>- K</a:t>
            </a:r>
            <a:r>
              <a:rPr lang="ko-KR" altLang="en-US" sz="1800" kern="0" spc="0" dirty="0">
                <a:solidFill>
                  <a:srgbClr val="000000"/>
                </a:solidFill>
                <a:effectLst/>
                <a:latin typeface="함초롬바탕" panose="02030604000101010101" pitchFamily="18" charset="-127"/>
                <a:ea typeface="함초롬바탕" panose="02030604000101010101" pitchFamily="18" charset="-127"/>
              </a:rPr>
              <a:t>가 커질수록 </a:t>
            </a:r>
            <a:r>
              <a:rPr lang="en-US" altLang="ko-KR" sz="1800" kern="0" spc="0" dirty="0">
                <a:solidFill>
                  <a:srgbClr val="000000"/>
                </a:solidFill>
                <a:effectLst/>
                <a:latin typeface="함초롬바탕" panose="02030604000101010101" pitchFamily="18" charset="-127"/>
                <a:ea typeface="함초롬바탕" panose="02030604000101010101" pitchFamily="18" charset="-127"/>
              </a:rPr>
              <a:t>WCSS</a:t>
            </a:r>
            <a:r>
              <a:rPr lang="ko-KR" altLang="en-US" sz="1800" kern="0" spc="0" dirty="0">
                <a:solidFill>
                  <a:srgbClr val="000000"/>
                </a:solidFill>
                <a:effectLst/>
                <a:latin typeface="함초롬바탕" panose="02030604000101010101" pitchFamily="18" charset="-127"/>
                <a:ea typeface="함초롬바탕" panose="02030604000101010101" pitchFamily="18" charset="-127"/>
              </a:rPr>
              <a:t>는 </a:t>
            </a:r>
            <a:r>
              <a:rPr lang="ko-KR" altLang="en-US" sz="1800" kern="0" spc="0" dirty="0" err="1">
                <a:solidFill>
                  <a:srgbClr val="000000"/>
                </a:solidFill>
                <a:effectLst/>
                <a:latin typeface="함초롬바탕" panose="02030604000101010101" pitchFamily="18" charset="-127"/>
                <a:ea typeface="함초롬바탕" panose="02030604000101010101" pitchFamily="18" charset="-127"/>
              </a:rPr>
              <a:t>줄어듬</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buNone/>
            </a:pPr>
            <a:r>
              <a:rPr lang="en-US" altLang="ko-KR" sz="1800" kern="0" spc="0" dirty="0">
                <a:solidFill>
                  <a:srgbClr val="000000"/>
                </a:solidFill>
                <a:effectLst/>
                <a:latin typeface="함초롬바탕" panose="02030604000101010101" pitchFamily="18" charset="-127"/>
                <a:ea typeface="함초롬바탕" panose="02030604000101010101" pitchFamily="18" charset="-127"/>
              </a:rPr>
              <a:t>   -&gt; </a:t>
            </a:r>
            <a:r>
              <a:rPr lang="ko-KR" altLang="en-US" sz="1800" kern="0" spc="0" dirty="0">
                <a:solidFill>
                  <a:srgbClr val="000000"/>
                </a:solidFill>
                <a:effectLst/>
                <a:latin typeface="함초롬바탕" panose="02030604000101010101" pitchFamily="18" charset="-127"/>
                <a:ea typeface="함초롬바탕" panose="02030604000101010101" pitchFamily="18" charset="-127"/>
              </a:rPr>
              <a:t>군집이 많으면 각 군집이 작아지고 데이터 </a:t>
            </a:r>
            <a:endParaRPr lang="en-US" altLang="ko-KR" sz="18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buNone/>
            </a:pPr>
            <a:r>
              <a:rPr lang="en-US" altLang="ko-KR" sz="1800" kern="0" dirty="0">
                <a:solidFill>
                  <a:srgbClr val="000000"/>
                </a:solidFill>
                <a:latin typeface="함초롬바탕" panose="02030604000101010101" pitchFamily="18" charset="-127"/>
                <a:ea typeface="함초롬바탕" panose="02030604000101010101" pitchFamily="18" charset="-127"/>
              </a:rPr>
              <a:t>       </a:t>
            </a:r>
            <a:r>
              <a:rPr lang="ko-KR" altLang="en-US" sz="1800" kern="0" spc="0" dirty="0">
                <a:solidFill>
                  <a:srgbClr val="000000"/>
                </a:solidFill>
                <a:effectLst/>
                <a:latin typeface="함초롬바탕" panose="02030604000101010101" pitchFamily="18" charset="-127"/>
                <a:ea typeface="함초롬바탕" panose="02030604000101010101" pitchFamily="18" charset="-127"/>
              </a:rPr>
              <a:t>간 거리가 줄어들기 때문</a:t>
            </a:r>
            <a:endParaRPr lang="en-US" altLang="ko-KR" sz="18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buNone/>
            </a:pP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buNone/>
            </a:pPr>
            <a:r>
              <a:rPr lang="en-US" altLang="ko-KR" sz="1800" kern="0" spc="0" dirty="0">
                <a:solidFill>
                  <a:srgbClr val="000000"/>
                </a:solidFill>
                <a:effectLst/>
                <a:latin typeface="함초롬바탕" panose="02030604000101010101" pitchFamily="18" charset="-127"/>
                <a:ea typeface="함초롬바탕" panose="02030604000101010101" pitchFamily="18" charset="-127"/>
              </a:rPr>
              <a:t>- K</a:t>
            </a:r>
            <a:r>
              <a:rPr lang="ko-KR" altLang="en-US" sz="1800" kern="0" spc="0" dirty="0">
                <a:solidFill>
                  <a:srgbClr val="000000"/>
                </a:solidFill>
                <a:effectLst/>
                <a:latin typeface="함초롬바탕" panose="02030604000101010101" pitchFamily="18" charset="-127"/>
                <a:ea typeface="함초롬바탕" panose="02030604000101010101" pitchFamily="18" charset="-127"/>
              </a:rPr>
              <a:t>가 일정 수준 이상 커지면 </a:t>
            </a:r>
            <a:r>
              <a:rPr lang="en-US" altLang="ko-KR" sz="1800" kern="0" spc="0" dirty="0">
                <a:solidFill>
                  <a:srgbClr val="000000"/>
                </a:solidFill>
                <a:effectLst/>
                <a:latin typeface="함초롬바탕" panose="02030604000101010101" pitchFamily="18" charset="-127"/>
                <a:ea typeface="함초롬바탕" panose="02030604000101010101" pitchFamily="18" charset="-127"/>
              </a:rPr>
              <a:t>WCSS </a:t>
            </a:r>
            <a:r>
              <a:rPr lang="ko-KR" altLang="en-US" sz="1800" kern="0" spc="0" dirty="0">
                <a:solidFill>
                  <a:srgbClr val="000000"/>
                </a:solidFill>
                <a:effectLst/>
                <a:latin typeface="함초롬바탕" panose="02030604000101010101" pitchFamily="18" charset="-127"/>
                <a:ea typeface="함초롬바탕" panose="02030604000101010101" pitchFamily="18" charset="-127"/>
              </a:rPr>
              <a:t>감소율이 급격히 </a:t>
            </a:r>
            <a:r>
              <a:rPr lang="ko-KR" altLang="en-US" sz="1800" kern="0" spc="0" dirty="0" err="1">
                <a:solidFill>
                  <a:srgbClr val="000000"/>
                </a:solidFill>
                <a:effectLst/>
                <a:latin typeface="함초롬바탕" panose="02030604000101010101" pitchFamily="18" charset="-127"/>
                <a:ea typeface="함초롬바탕" panose="02030604000101010101" pitchFamily="18" charset="-127"/>
              </a:rPr>
              <a:t>줄어듬</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buNone/>
            </a:pPr>
            <a:r>
              <a:rPr lang="en-US" altLang="ko-KR" sz="1800" kern="0" spc="0" dirty="0">
                <a:solidFill>
                  <a:srgbClr val="000000"/>
                </a:solidFill>
                <a:effectLst/>
                <a:latin typeface="함초롬바탕" panose="02030604000101010101" pitchFamily="18" charset="-127"/>
                <a:ea typeface="함초롬바탕" panose="02030604000101010101" pitchFamily="18" charset="-127"/>
              </a:rPr>
              <a:t>   -&gt; </a:t>
            </a:r>
            <a:r>
              <a:rPr lang="ko-KR" altLang="en-US" sz="1800" kern="0" spc="0" dirty="0">
                <a:solidFill>
                  <a:srgbClr val="000000"/>
                </a:solidFill>
                <a:effectLst/>
                <a:latin typeface="함초롬바탕" panose="02030604000101010101" pitchFamily="18" charset="-127"/>
                <a:ea typeface="함초롬바탕" panose="02030604000101010101" pitchFamily="18" charset="-127"/>
              </a:rPr>
              <a:t>이 지점이 마치 팔꿈치</a:t>
            </a:r>
            <a:r>
              <a:rPr lang="en-US" altLang="ko-KR" sz="1800" kern="0" spc="0" dirty="0">
                <a:solidFill>
                  <a:srgbClr val="000000"/>
                </a:solidFill>
                <a:effectLst/>
                <a:latin typeface="함초롬바탕" panose="02030604000101010101" pitchFamily="18" charset="-127"/>
                <a:ea typeface="함초롬바탕" panose="02030604000101010101" pitchFamily="18" charset="-127"/>
              </a:rPr>
              <a:t>(Elbow)</a:t>
            </a:r>
            <a:r>
              <a:rPr lang="ko-KR" altLang="en-US" sz="1800" kern="0" spc="0" dirty="0">
                <a:solidFill>
                  <a:srgbClr val="000000"/>
                </a:solidFill>
                <a:effectLst/>
                <a:latin typeface="함초롬바탕" panose="02030604000101010101" pitchFamily="18" charset="-127"/>
                <a:ea typeface="함초롬바탕" panose="02030604000101010101" pitchFamily="18" charset="-127"/>
              </a:rPr>
              <a:t>처럼 꺾이기 </a:t>
            </a:r>
            <a:endParaRPr lang="en-US" altLang="ko-KR" sz="18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buNone/>
            </a:pPr>
            <a:r>
              <a:rPr lang="en-US" altLang="ko-KR" sz="1800" kern="0" dirty="0">
                <a:solidFill>
                  <a:srgbClr val="000000"/>
                </a:solidFill>
                <a:latin typeface="함초롬바탕" panose="02030604000101010101" pitchFamily="18" charset="-127"/>
                <a:ea typeface="함초롬바탕" panose="02030604000101010101" pitchFamily="18" charset="-127"/>
              </a:rPr>
              <a:t>       </a:t>
            </a:r>
            <a:r>
              <a:rPr lang="ko-KR" altLang="en-US" sz="1800" kern="0" spc="0" dirty="0">
                <a:solidFill>
                  <a:srgbClr val="000000"/>
                </a:solidFill>
                <a:effectLst/>
                <a:latin typeface="함초롬바탕" panose="02030604000101010101" pitchFamily="18" charset="-127"/>
                <a:ea typeface="함초롬바탕" panose="02030604000101010101" pitchFamily="18" charset="-127"/>
              </a:rPr>
              <a:t>때문에 </a:t>
            </a:r>
            <a:r>
              <a:rPr lang="en-US" altLang="ko-KR" sz="1800" kern="0" spc="0" dirty="0">
                <a:solidFill>
                  <a:srgbClr val="000000"/>
                </a:solidFill>
                <a:effectLst/>
                <a:latin typeface="함초롬바탕" panose="02030604000101010101" pitchFamily="18" charset="-127"/>
                <a:ea typeface="함초롬바탕" panose="02030604000101010101" pitchFamily="18" charset="-127"/>
              </a:rPr>
              <a:t>"</a:t>
            </a:r>
            <a:r>
              <a:rPr lang="ko-KR" altLang="en-US" sz="1800" kern="0" spc="0" dirty="0" err="1">
                <a:solidFill>
                  <a:srgbClr val="000000"/>
                </a:solidFill>
                <a:effectLst/>
                <a:latin typeface="함초롬바탕" panose="02030604000101010101" pitchFamily="18" charset="-127"/>
                <a:ea typeface="함초롬바탕" panose="02030604000101010101" pitchFamily="18" charset="-127"/>
              </a:rPr>
              <a:t>엘보우</a:t>
            </a:r>
            <a:r>
              <a:rPr lang="ko-KR" altLang="en-US" sz="1800" kern="0" spc="0" dirty="0">
                <a:solidFill>
                  <a:srgbClr val="000000"/>
                </a:solidFill>
                <a:effectLst/>
                <a:latin typeface="함초롬바탕" panose="02030604000101010101" pitchFamily="18" charset="-127"/>
                <a:ea typeface="함초롬바탕" panose="02030604000101010101" pitchFamily="18" charset="-127"/>
              </a:rPr>
              <a:t> 포인트</a:t>
            </a:r>
            <a:r>
              <a:rPr lang="en-US" altLang="ko-KR" sz="1800" kern="0" spc="0" dirty="0">
                <a:solidFill>
                  <a:srgbClr val="000000"/>
                </a:solidFill>
                <a:effectLst/>
                <a:latin typeface="함초롬바탕" panose="02030604000101010101" pitchFamily="18" charset="-127"/>
                <a:ea typeface="함초롬바탕" panose="02030604000101010101" pitchFamily="18" charset="-127"/>
              </a:rPr>
              <a:t>"</a:t>
            </a:r>
            <a:r>
              <a:rPr lang="ko-KR" altLang="en-US" sz="1800" kern="0" spc="0" dirty="0">
                <a:solidFill>
                  <a:srgbClr val="000000"/>
                </a:solidFill>
                <a:effectLst/>
                <a:latin typeface="함초롬바탕" panose="02030604000101010101" pitchFamily="18" charset="-127"/>
                <a:ea typeface="함초롬바탕" panose="02030604000101010101" pitchFamily="18" charset="-127"/>
              </a:rPr>
              <a:t>를 적절한 </a:t>
            </a:r>
            <a:r>
              <a:rPr lang="en-US" altLang="ko-KR" sz="1800" kern="0" spc="0" dirty="0">
                <a:solidFill>
                  <a:srgbClr val="000000"/>
                </a:solidFill>
                <a:effectLst/>
                <a:latin typeface="함초롬바탕" panose="02030604000101010101" pitchFamily="18" charset="-127"/>
                <a:ea typeface="함초롬바탕" panose="02030604000101010101" pitchFamily="18" charset="-127"/>
              </a:rPr>
              <a:t>K</a:t>
            </a:r>
            <a:r>
              <a:rPr lang="ko-KR" altLang="en-US" sz="1800" kern="0" spc="0" dirty="0">
                <a:solidFill>
                  <a:srgbClr val="000000"/>
                </a:solidFill>
                <a:effectLst/>
                <a:latin typeface="함초롬바탕" panose="02030604000101010101" pitchFamily="18" charset="-127"/>
                <a:ea typeface="함초롬바탕" panose="02030604000101010101" pitchFamily="18" charset="-127"/>
              </a:rPr>
              <a:t>로 선택</a:t>
            </a:r>
            <a:endParaRPr lang="ko-KR" altLang="en-US" sz="1800" kern="0" spc="0" dirty="0">
              <a:solidFill>
                <a:srgbClr val="000000"/>
              </a:solidFill>
              <a:effectLst/>
              <a:latin typeface="함초롬바탕" panose="02030604000101010101" pitchFamily="18" charset="-127"/>
            </a:endParaRPr>
          </a:p>
          <a:p>
            <a:pPr marL="0" indent="0">
              <a:buNone/>
            </a:pPr>
            <a:endParaRPr lang="ko-KR" altLang="en-US" dirty="0"/>
          </a:p>
        </p:txBody>
      </p:sp>
      <p:pic>
        <p:nvPicPr>
          <p:cNvPr id="5" name="Picture 3">
            <a:extLst>
              <a:ext uri="{FF2B5EF4-FFF2-40B4-BE49-F238E27FC236}">
                <a16:creationId xmlns:a16="http://schemas.microsoft.com/office/drawing/2014/main" id="{64F93F7F-7AD0-4BFD-BF30-7B4FF1DA24C8}"/>
              </a:ext>
            </a:extLst>
          </p:cNvPr>
          <p:cNvPicPr>
            <a:picLocks noChangeAspect="1"/>
          </p:cNvPicPr>
          <p:nvPr/>
        </p:nvPicPr>
        <p:blipFill>
          <a:blip r:embed="rId2"/>
          <a:stretch>
            <a:fillRect/>
          </a:stretch>
        </p:blipFill>
        <p:spPr>
          <a:xfrm>
            <a:off x="771300" y="1825625"/>
            <a:ext cx="5059659" cy="4020999"/>
          </a:xfrm>
          <a:prstGeom prst="rect">
            <a:avLst/>
          </a:prstGeom>
          <a:noFill/>
          <a:ln>
            <a:noFill/>
          </a:ln>
          <a:effectLst/>
        </p:spPr>
      </p:pic>
      <p:sp>
        <p:nvSpPr>
          <p:cNvPr id="6" name="TextBox 5">
            <a:extLst>
              <a:ext uri="{FF2B5EF4-FFF2-40B4-BE49-F238E27FC236}">
                <a16:creationId xmlns:a16="http://schemas.microsoft.com/office/drawing/2014/main" id="{0FCB2FF0-5825-48D7-8D43-6E83C232FE31}"/>
              </a:ext>
            </a:extLst>
          </p:cNvPr>
          <p:cNvSpPr txBox="1"/>
          <p:nvPr/>
        </p:nvSpPr>
        <p:spPr>
          <a:xfrm>
            <a:off x="1762539" y="5846624"/>
            <a:ext cx="4333461" cy="812530"/>
          </a:xfrm>
          <a:prstGeom prst="rect">
            <a:avLst/>
          </a:prstGeom>
          <a:noFill/>
        </p:spPr>
        <p:txBody>
          <a:bodyPr wrap="square" rtlCol="0">
            <a:sp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함초롬바탕" panose="02030604000101010101" pitchFamily="18" charset="-127"/>
                <a:ea typeface="함초롬바탕" panose="02030604000101010101" pitchFamily="18" charset="-127"/>
              </a:rPr>
              <a:t>X</a:t>
            </a:r>
            <a:r>
              <a:rPr lang="ko-KR" altLang="en-US" sz="1800" kern="0" spc="0" dirty="0">
                <a:solidFill>
                  <a:srgbClr val="000000"/>
                </a:solidFill>
                <a:effectLst/>
                <a:latin typeface="함초롬바탕" panose="02030604000101010101" pitchFamily="18" charset="-127"/>
                <a:ea typeface="함초롬바탕" panose="02030604000101010101" pitchFamily="18" charset="-127"/>
              </a:rPr>
              <a:t>축</a:t>
            </a:r>
            <a:r>
              <a:rPr lang="en-US" altLang="ko-KR" sz="18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800" kern="0" spc="0" dirty="0">
                <a:solidFill>
                  <a:srgbClr val="000000"/>
                </a:solidFill>
                <a:effectLst/>
                <a:latin typeface="함초롬바탕" panose="02030604000101010101" pitchFamily="18" charset="-127"/>
                <a:ea typeface="함초롬바탕" panose="02030604000101010101" pitchFamily="18" charset="-127"/>
              </a:rPr>
              <a:t>군집 수 </a:t>
            </a:r>
            <a:r>
              <a:rPr lang="en-US" altLang="ko-KR" sz="1800" kern="0" spc="0" dirty="0">
                <a:solidFill>
                  <a:srgbClr val="000000"/>
                </a:solidFill>
                <a:effectLst/>
                <a:latin typeface="함초롬바탕" panose="02030604000101010101" pitchFamily="18" charset="-127"/>
                <a:ea typeface="함초롬바탕" panose="02030604000101010101" pitchFamily="18" charset="-127"/>
              </a:rPr>
              <a:t>K</a:t>
            </a:r>
            <a:r>
              <a:rPr lang="ko-KR" altLang="en-US" kern="0" dirty="0">
                <a:solidFill>
                  <a:srgbClr val="000000"/>
                </a:solidFill>
                <a:latin typeface="함초롬바탕" panose="02030604000101010101" pitchFamily="18" charset="-127"/>
              </a:rPr>
              <a:t>  </a:t>
            </a:r>
            <a:r>
              <a:rPr lang="en-US" altLang="ko-KR" kern="0" dirty="0">
                <a:solidFill>
                  <a:srgbClr val="000000"/>
                </a:solidFill>
                <a:latin typeface="함초롬바탕" panose="02030604000101010101" pitchFamily="18" charset="-127"/>
              </a:rPr>
              <a:t>/</a:t>
            </a:r>
            <a:r>
              <a:rPr lang="ko-KR" altLang="en-US" kern="0" dirty="0">
                <a:solidFill>
                  <a:srgbClr val="000000"/>
                </a:solidFill>
                <a:latin typeface="함초롬바탕" panose="02030604000101010101" pitchFamily="18" charset="-127"/>
              </a:rPr>
              <a:t>  </a:t>
            </a:r>
            <a:r>
              <a:rPr lang="en-US" altLang="ko-KR" sz="1800" kern="0" spc="0" dirty="0">
                <a:solidFill>
                  <a:srgbClr val="000000"/>
                </a:solidFill>
                <a:effectLst/>
                <a:latin typeface="함초롬바탕" panose="02030604000101010101" pitchFamily="18" charset="-127"/>
                <a:ea typeface="함초롬바탕" panose="02030604000101010101" pitchFamily="18" charset="-127"/>
              </a:rPr>
              <a:t>Y</a:t>
            </a:r>
            <a:r>
              <a:rPr lang="ko-KR" altLang="en-US" sz="1800" kern="0" spc="0" dirty="0">
                <a:solidFill>
                  <a:srgbClr val="000000"/>
                </a:solidFill>
                <a:effectLst/>
                <a:latin typeface="함초롬바탕" panose="02030604000101010101" pitchFamily="18" charset="-127"/>
                <a:ea typeface="함초롬바탕" panose="02030604000101010101" pitchFamily="18" charset="-127"/>
              </a:rPr>
              <a:t>축</a:t>
            </a:r>
            <a:r>
              <a:rPr lang="en-US" altLang="ko-KR" sz="1800" kern="0" spc="0" dirty="0">
                <a:solidFill>
                  <a:srgbClr val="000000"/>
                </a:solidFill>
                <a:effectLst/>
                <a:latin typeface="함초롬바탕" panose="02030604000101010101" pitchFamily="18" charset="-127"/>
                <a:ea typeface="함초롬바탕" panose="02030604000101010101" pitchFamily="18" charset="-127"/>
              </a:rPr>
              <a:t>: WCSS </a:t>
            </a:r>
            <a:r>
              <a:rPr lang="ko-KR" altLang="en-US" sz="1800" kern="0" spc="0" dirty="0">
                <a:solidFill>
                  <a:srgbClr val="000000"/>
                </a:solidFill>
                <a:effectLst/>
                <a:latin typeface="함초롬바탕" panose="02030604000101010101" pitchFamily="18" charset="-127"/>
                <a:ea typeface="함초롬바탕" panose="02030604000101010101" pitchFamily="18" charset="-127"/>
              </a:rPr>
              <a:t>값</a:t>
            </a:r>
            <a:endParaRPr lang="ko-KR" altLang="en-US" sz="1800" kern="0" spc="0" dirty="0">
              <a:solidFill>
                <a:srgbClr val="000000"/>
              </a:solidFill>
              <a:effectLst/>
              <a:latin typeface="함초롬바탕" panose="02030604000101010101" pitchFamily="18" charset="-127"/>
            </a:endParaRPr>
          </a:p>
          <a:p>
            <a:endParaRPr lang="ko-KR" altLang="en-US" dirty="0"/>
          </a:p>
        </p:txBody>
      </p:sp>
    </p:spTree>
    <p:extLst>
      <p:ext uri="{BB962C8B-B14F-4D97-AF65-F5344CB8AC3E}">
        <p14:creationId xmlns:p14="http://schemas.microsoft.com/office/powerpoint/2010/main" val="33223448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6605C06-4D32-4A3F-A2F0-E26B4BD150A3}"/>
              </a:ext>
            </a:extLst>
          </p:cNvPr>
          <p:cNvSpPr>
            <a:spLocks noGrp="1"/>
          </p:cNvSpPr>
          <p:nvPr>
            <p:ph type="title"/>
          </p:nvPr>
        </p:nvSpPr>
        <p:spPr/>
        <p:txBody>
          <a:bodyPr/>
          <a:lstStyle/>
          <a:p>
            <a:r>
              <a:rPr lang="ko-KR" altLang="en-US" dirty="0"/>
              <a:t>실루엣 계수 </a:t>
            </a:r>
            <a:r>
              <a:rPr lang="en-US" altLang="ko-KR" dirty="0"/>
              <a:t>(Silhouette Coefficient)</a:t>
            </a:r>
            <a:endParaRPr lang="ko-KR" altLang="en-US" dirty="0"/>
          </a:p>
        </p:txBody>
      </p:sp>
      <p:sp>
        <p:nvSpPr>
          <p:cNvPr id="3" name="내용 개체 틀 2">
            <a:extLst>
              <a:ext uri="{FF2B5EF4-FFF2-40B4-BE49-F238E27FC236}">
                <a16:creationId xmlns:a16="http://schemas.microsoft.com/office/drawing/2014/main" id="{E9E9715E-DA0E-4C85-A0FF-243BAAE56C23}"/>
              </a:ext>
            </a:extLst>
          </p:cNvPr>
          <p:cNvSpPr>
            <a:spLocks noGrp="1"/>
          </p:cNvSpPr>
          <p:nvPr>
            <p:ph idx="1"/>
          </p:nvPr>
        </p:nvSpPr>
        <p:spPr>
          <a:xfrm>
            <a:off x="838200" y="3429000"/>
            <a:ext cx="10515600" cy="691072"/>
          </a:xfrm>
        </p:spPr>
        <p:txBody>
          <a:bodyPr/>
          <a:lstStyle/>
          <a:p>
            <a:pPr marL="0" indent="0">
              <a:buNone/>
            </a:pPr>
            <a:r>
              <a:rPr lang="en-US" altLang="ko-KR" sz="18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800" kern="0" spc="0" dirty="0">
                <a:solidFill>
                  <a:srgbClr val="000000"/>
                </a:solidFill>
                <a:effectLst/>
                <a:latin typeface="함초롬바탕" panose="02030604000101010101" pitchFamily="18" charset="-127"/>
                <a:ea typeface="함초롬바탕" panose="02030604000101010101" pitchFamily="18" charset="-127"/>
              </a:rPr>
              <a:t>하나의 데이터가 자기 군집 안에 잘 속해 있고</a:t>
            </a:r>
            <a:r>
              <a:rPr lang="en-US" altLang="ko-KR" sz="18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800" kern="0" spc="0" dirty="0">
                <a:solidFill>
                  <a:srgbClr val="000000"/>
                </a:solidFill>
                <a:effectLst/>
                <a:latin typeface="함초롬바탕" panose="02030604000101010101" pitchFamily="18" charset="-127"/>
                <a:ea typeface="함초롬바탕" panose="02030604000101010101" pitchFamily="18" charset="-127"/>
              </a:rPr>
              <a:t>다른 군집과는 잘 분리되어 있는지를 측정하는 값</a:t>
            </a:r>
            <a:endParaRPr lang="ko-KR" altLang="en-US" sz="1800" kern="0" spc="0" dirty="0">
              <a:solidFill>
                <a:srgbClr val="000000"/>
              </a:solidFill>
              <a:effectLst/>
              <a:latin typeface="함초롬바탕" panose="02030604000101010101" pitchFamily="18" charset="-127"/>
            </a:endParaRPr>
          </a:p>
          <a:p>
            <a:pPr marL="0" indent="0">
              <a:buNone/>
            </a:pPr>
            <a:endParaRPr lang="ko-KR" altLang="en-US" dirty="0"/>
          </a:p>
        </p:txBody>
      </p:sp>
    </p:spTree>
    <p:extLst>
      <p:ext uri="{BB962C8B-B14F-4D97-AF65-F5344CB8AC3E}">
        <p14:creationId xmlns:p14="http://schemas.microsoft.com/office/powerpoint/2010/main" val="19056340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C930CC2-FA8F-486F-99E5-ABABDA8BC8F7}"/>
              </a:ext>
            </a:extLst>
          </p:cNvPr>
          <p:cNvSpPr>
            <a:spLocks noGrp="1"/>
          </p:cNvSpPr>
          <p:nvPr>
            <p:ph type="title"/>
          </p:nvPr>
        </p:nvSpPr>
        <p:spPr/>
        <p:txBody>
          <a:bodyPr/>
          <a:lstStyle/>
          <a:p>
            <a:r>
              <a:rPr lang="ko-KR" altLang="en-US" dirty="0"/>
              <a:t>실루엣 계수 </a:t>
            </a:r>
            <a:r>
              <a:rPr lang="en-US" altLang="ko-KR" dirty="0"/>
              <a:t>(Silhouette Coefficient)</a:t>
            </a:r>
            <a:endParaRPr lang="ko-KR" altLang="en-US" dirty="0"/>
          </a:p>
        </p:txBody>
      </p:sp>
      <p:sp>
        <p:nvSpPr>
          <p:cNvPr id="3" name="내용 개체 틀 2">
            <a:extLst>
              <a:ext uri="{FF2B5EF4-FFF2-40B4-BE49-F238E27FC236}">
                <a16:creationId xmlns:a16="http://schemas.microsoft.com/office/drawing/2014/main" id="{08CC6A24-B9A6-4424-9DC4-1B4B231DA980}"/>
              </a:ext>
            </a:extLst>
          </p:cNvPr>
          <p:cNvSpPr>
            <a:spLocks noGrp="1"/>
          </p:cNvSpPr>
          <p:nvPr>
            <p:ph idx="1"/>
          </p:nvPr>
        </p:nvSpPr>
        <p:spPr>
          <a:xfrm>
            <a:off x="6241774" y="2203130"/>
            <a:ext cx="5112026" cy="3442661"/>
          </a:xfrm>
        </p:spPr>
        <p:txBody>
          <a:bodyPr/>
          <a:lstStyle/>
          <a:p>
            <a:pPr marL="0" marR="0" indent="0" algn="just" fontAlgn="base" latinLnBrk="1">
              <a:lnSpc>
                <a:spcPct val="160000"/>
              </a:lnSpc>
              <a:spcBef>
                <a:spcPts val="0"/>
              </a:spcBef>
              <a:spcAft>
                <a:spcPts val="0"/>
              </a:spcAft>
              <a:buNone/>
            </a:pPr>
            <a:r>
              <a:rPr lang="en-US" altLang="ko-KR" sz="1800" kern="0" dirty="0">
                <a:solidFill>
                  <a:srgbClr val="000000"/>
                </a:solidFill>
                <a:latin typeface="함초롬바탕" panose="02030604000101010101" pitchFamily="18" charset="-127"/>
                <a:ea typeface="함초롬바탕" panose="02030604000101010101" pitchFamily="18" charset="-127"/>
              </a:rPr>
              <a:t>a: </a:t>
            </a:r>
            <a:r>
              <a:rPr lang="ko-KR" altLang="en-US" sz="1800" kern="0" dirty="0">
                <a:solidFill>
                  <a:srgbClr val="000000"/>
                </a:solidFill>
                <a:latin typeface="함초롬바탕" panose="02030604000101010101" pitchFamily="18" charset="-127"/>
                <a:ea typeface="함초롬바탕" panose="02030604000101010101" pitchFamily="18" charset="-127"/>
              </a:rPr>
              <a:t>해당 점이 속한 자기 군집 내 평균 거리 </a:t>
            </a:r>
            <a:endParaRPr lang="en-US" altLang="ko-KR" sz="1800" kern="0" dirty="0">
              <a:solidFill>
                <a:srgbClr val="000000"/>
              </a:solidFill>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buNone/>
            </a:pPr>
            <a:r>
              <a:rPr lang="en-US" altLang="ko-KR" sz="1800" kern="0" dirty="0">
                <a:solidFill>
                  <a:srgbClr val="000000"/>
                </a:solidFill>
                <a:latin typeface="함초롬바탕" panose="02030604000101010101" pitchFamily="18" charset="-127"/>
                <a:ea typeface="함초롬바탕" panose="02030604000101010101" pitchFamily="18" charset="-127"/>
              </a:rPr>
              <a:t>    (</a:t>
            </a:r>
            <a:r>
              <a:rPr lang="ko-KR" altLang="en-US" sz="1800" kern="0" dirty="0">
                <a:solidFill>
                  <a:srgbClr val="000000"/>
                </a:solidFill>
                <a:latin typeface="함초롬바탕" panose="02030604000101010101" pitchFamily="18" charset="-127"/>
                <a:ea typeface="함초롬바탕" panose="02030604000101010101" pitchFamily="18" charset="-127"/>
              </a:rPr>
              <a:t>군집 내 응집도</a:t>
            </a:r>
            <a:r>
              <a:rPr lang="en-US" altLang="ko-KR" sz="1800" kern="0" dirty="0">
                <a:solidFill>
                  <a:srgbClr val="000000"/>
                </a:solidFill>
                <a:latin typeface="함초롬바탕" panose="02030604000101010101" pitchFamily="18" charset="-127"/>
                <a:ea typeface="함초롬바탕" panose="02030604000101010101" pitchFamily="18" charset="-127"/>
              </a:rPr>
              <a:t>, </a:t>
            </a:r>
            <a:r>
              <a:rPr lang="ko-KR" altLang="en-US" sz="1800" kern="0" dirty="0">
                <a:solidFill>
                  <a:srgbClr val="000000"/>
                </a:solidFill>
                <a:latin typeface="함초롬바탕" panose="02030604000101010101" pitchFamily="18" charset="-127"/>
                <a:ea typeface="함초롬바탕" panose="02030604000101010101" pitchFamily="18" charset="-127"/>
              </a:rPr>
              <a:t>작을수록 좋음</a:t>
            </a:r>
            <a:r>
              <a:rPr lang="en-US" altLang="ko-KR" sz="1800" kern="0" dirty="0">
                <a:solidFill>
                  <a:srgbClr val="000000"/>
                </a:solidFill>
                <a:latin typeface="함초롬바탕" panose="02030604000101010101" pitchFamily="18" charset="-127"/>
                <a:ea typeface="함초롬바탕" panose="02030604000101010101" pitchFamily="18" charset="-127"/>
              </a:rPr>
              <a:t>)</a:t>
            </a:r>
            <a:endParaRPr lang="en-US" altLang="ko-KR" sz="18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buNone/>
            </a:pPr>
            <a:r>
              <a:rPr lang="en-US" altLang="ko-KR" sz="1800" kern="0" spc="0" dirty="0">
                <a:solidFill>
                  <a:srgbClr val="000000"/>
                </a:solidFill>
                <a:effectLst/>
                <a:latin typeface="함초롬바탕" panose="02030604000101010101" pitchFamily="18" charset="-127"/>
                <a:ea typeface="함초롬바탕" panose="02030604000101010101" pitchFamily="18" charset="-127"/>
              </a:rPr>
              <a:t>-&gt; </a:t>
            </a:r>
            <a:r>
              <a:rPr lang="ko-KR" altLang="en-US" sz="1800" kern="0" spc="0" dirty="0">
                <a:solidFill>
                  <a:srgbClr val="000000"/>
                </a:solidFill>
                <a:effectLst/>
                <a:latin typeface="함초롬바탕" panose="02030604000101010101" pitchFamily="18" charset="-127"/>
                <a:ea typeface="함초롬바탕" panose="02030604000101010101" pitchFamily="18" charset="-127"/>
              </a:rPr>
              <a:t>작을수록 군집 내 데이터들이 서로 가깝게 </a:t>
            </a:r>
            <a:endParaRPr lang="en-US" altLang="ko-KR" sz="18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buNone/>
            </a:pPr>
            <a:r>
              <a:rPr lang="en-US" altLang="ko-KR" sz="1800" kern="0" dirty="0">
                <a:solidFill>
                  <a:srgbClr val="000000"/>
                </a:solidFill>
                <a:latin typeface="함초롬바탕" panose="02030604000101010101" pitchFamily="18" charset="-127"/>
                <a:ea typeface="함초롬바탕" panose="02030604000101010101" pitchFamily="18" charset="-127"/>
              </a:rPr>
              <a:t>    </a:t>
            </a:r>
            <a:r>
              <a:rPr lang="ko-KR" altLang="en-US" sz="1800" kern="0" spc="0" dirty="0">
                <a:solidFill>
                  <a:srgbClr val="000000"/>
                </a:solidFill>
                <a:effectLst/>
                <a:latin typeface="함초롬바탕" panose="02030604000101010101" pitchFamily="18" charset="-127"/>
                <a:ea typeface="함초롬바탕" panose="02030604000101010101" pitchFamily="18" charset="-127"/>
              </a:rPr>
              <a:t>뭉쳐 있어 군집 내 응집도 높다는 의미</a:t>
            </a:r>
            <a:endParaRPr lang="en-US" altLang="ko-KR" sz="18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buNone/>
            </a:pPr>
            <a:endParaRPr lang="ko-KR" altLang="en-US" sz="18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buNone/>
            </a:pPr>
            <a:r>
              <a:rPr lang="en-US" altLang="ko-KR" sz="1800" kern="0" spc="0" dirty="0">
                <a:solidFill>
                  <a:srgbClr val="000000"/>
                </a:solidFill>
                <a:effectLst/>
                <a:latin typeface="함초롬바탕" panose="02030604000101010101" pitchFamily="18" charset="-127"/>
                <a:ea typeface="함초롬바탕" panose="02030604000101010101" pitchFamily="18" charset="-127"/>
              </a:rPr>
              <a:t>b: </a:t>
            </a:r>
            <a:r>
              <a:rPr lang="ko-KR" altLang="en-US" sz="1800" kern="0" spc="0" dirty="0">
                <a:solidFill>
                  <a:srgbClr val="000000"/>
                </a:solidFill>
                <a:effectLst/>
                <a:latin typeface="함초롬바탕" panose="02030604000101010101" pitchFamily="18" charset="-127"/>
                <a:ea typeface="함초롬바탕" panose="02030604000101010101" pitchFamily="18" charset="-127"/>
              </a:rPr>
              <a:t>가장 가까운 다른 군집과의 평균 거리 </a:t>
            </a:r>
            <a:endParaRPr lang="en-US" altLang="ko-KR" sz="18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buNone/>
            </a:pPr>
            <a:r>
              <a:rPr lang="en-US" altLang="ko-KR" sz="1800" kern="0" dirty="0">
                <a:solidFill>
                  <a:srgbClr val="000000"/>
                </a:solidFill>
                <a:latin typeface="함초롬바탕" panose="02030604000101010101" pitchFamily="18" charset="-127"/>
                <a:ea typeface="함초롬바탕" panose="02030604000101010101" pitchFamily="18" charset="-127"/>
              </a:rPr>
              <a:t>    </a:t>
            </a:r>
            <a:r>
              <a:rPr lang="en-US" altLang="ko-KR" sz="1800" kern="0" spc="0" dirty="0">
                <a:solidFill>
                  <a:srgbClr val="000000"/>
                </a:solidFill>
                <a:effectLst/>
                <a:latin typeface="함초롬바탕" panose="02030604000101010101" pitchFamily="18" charset="-127"/>
                <a:ea typeface="함초롬바탕" panose="02030604000101010101" pitchFamily="18" charset="-127"/>
              </a:rPr>
              <a:t>(</a:t>
            </a:r>
            <a:r>
              <a:rPr lang="ko-KR" altLang="en-US" sz="1800" kern="0" spc="0" dirty="0">
                <a:solidFill>
                  <a:srgbClr val="000000"/>
                </a:solidFill>
                <a:effectLst/>
                <a:latin typeface="함초롬바탕" panose="02030604000101010101" pitchFamily="18" charset="-127"/>
                <a:ea typeface="함초롬바탕" panose="02030604000101010101" pitchFamily="18" charset="-127"/>
              </a:rPr>
              <a:t>군집 간 분리도</a:t>
            </a:r>
            <a:r>
              <a:rPr lang="en-US" altLang="ko-KR" sz="18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800" kern="0" spc="0" dirty="0">
                <a:solidFill>
                  <a:srgbClr val="000000"/>
                </a:solidFill>
                <a:effectLst/>
                <a:latin typeface="함초롬바탕" panose="02030604000101010101" pitchFamily="18" charset="-127"/>
                <a:ea typeface="함초롬바탕" panose="02030604000101010101" pitchFamily="18" charset="-127"/>
              </a:rPr>
              <a:t>클수록 좋음</a:t>
            </a:r>
            <a:r>
              <a:rPr lang="en-US" altLang="ko-KR" sz="1800" kern="0" spc="0" dirty="0">
                <a:solidFill>
                  <a:srgbClr val="000000"/>
                </a:solidFill>
                <a:effectLst/>
                <a:latin typeface="함초롬바탕" panose="02030604000101010101" pitchFamily="18" charset="-127"/>
                <a:ea typeface="함초롬바탕" panose="02030604000101010101" pitchFamily="18" charset="-127"/>
              </a:rPr>
              <a:t>)</a:t>
            </a:r>
            <a:endParaRPr lang="ko-KR" altLang="en-US" sz="1800" kern="0" spc="0" dirty="0">
              <a:solidFill>
                <a:srgbClr val="000000"/>
              </a:solidFill>
              <a:effectLst/>
              <a:latin typeface="함초롬바탕" panose="02030604000101010101" pitchFamily="18" charset="-127"/>
            </a:endParaRPr>
          </a:p>
          <a:p>
            <a:pPr marL="0" indent="0">
              <a:buNone/>
            </a:pPr>
            <a:endParaRPr lang="ko-KR" altLang="en-US" dirty="0"/>
          </a:p>
        </p:txBody>
      </p:sp>
      <p:pic>
        <p:nvPicPr>
          <p:cNvPr id="5" name="Picture 7">
            <a:extLst>
              <a:ext uri="{FF2B5EF4-FFF2-40B4-BE49-F238E27FC236}">
                <a16:creationId xmlns:a16="http://schemas.microsoft.com/office/drawing/2014/main" id="{B2FBF587-5432-4024-82C7-F260C5C5CEF3}"/>
              </a:ext>
            </a:extLst>
          </p:cNvPr>
          <p:cNvPicPr>
            <a:picLocks noChangeAspect="1"/>
          </p:cNvPicPr>
          <p:nvPr/>
        </p:nvPicPr>
        <p:blipFill>
          <a:blip r:embed="rId2"/>
          <a:stretch>
            <a:fillRect/>
          </a:stretch>
        </p:blipFill>
        <p:spPr>
          <a:xfrm>
            <a:off x="838200" y="1690688"/>
            <a:ext cx="2726634" cy="843180"/>
          </a:xfrm>
          <a:prstGeom prst="rect">
            <a:avLst/>
          </a:prstGeom>
          <a:noFill/>
          <a:ln>
            <a:noFill/>
          </a:ln>
          <a:effectLst/>
        </p:spPr>
      </p:pic>
      <p:pic>
        <p:nvPicPr>
          <p:cNvPr id="6" name="Picture 9">
            <a:extLst>
              <a:ext uri="{FF2B5EF4-FFF2-40B4-BE49-F238E27FC236}">
                <a16:creationId xmlns:a16="http://schemas.microsoft.com/office/drawing/2014/main" id="{286D9548-53A1-4DFB-8A46-9D8425C70F48}"/>
              </a:ext>
            </a:extLst>
          </p:cNvPr>
          <p:cNvPicPr>
            <a:picLocks noChangeAspect="1"/>
          </p:cNvPicPr>
          <p:nvPr/>
        </p:nvPicPr>
        <p:blipFill>
          <a:blip r:embed="rId3"/>
          <a:stretch>
            <a:fillRect/>
          </a:stretch>
        </p:blipFill>
        <p:spPr>
          <a:xfrm>
            <a:off x="812798" y="2655838"/>
            <a:ext cx="4852504" cy="3123468"/>
          </a:xfrm>
          <a:prstGeom prst="rect">
            <a:avLst/>
          </a:prstGeom>
          <a:noFill/>
          <a:ln>
            <a:noFill/>
          </a:ln>
          <a:effectLst/>
        </p:spPr>
      </p:pic>
    </p:spTree>
    <p:extLst>
      <p:ext uri="{BB962C8B-B14F-4D97-AF65-F5344CB8AC3E}">
        <p14:creationId xmlns:p14="http://schemas.microsoft.com/office/powerpoint/2010/main" val="7344310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C930CC2-FA8F-486F-99E5-ABABDA8BC8F7}"/>
              </a:ext>
            </a:extLst>
          </p:cNvPr>
          <p:cNvSpPr>
            <a:spLocks noGrp="1"/>
          </p:cNvSpPr>
          <p:nvPr>
            <p:ph type="title"/>
          </p:nvPr>
        </p:nvSpPr>
        <p:spPr/>
        <p:txBody>
          <a:bodyPr/>
          <a:lstStyle/>
          <a:p>
            <a:r>
              <a:rPr lang="ko-KR" altLang="en-US" dirty="0"/>
              <a:t>실루엣 계수 </a:t>
            </a:r>
            <a:r>
              <a:rPr lang="en-US" altLang="ko-KR" dirty="0"/>
              <a:t>(Silhouette Coefficient)</a:t>
            </a:r>
            <a:endParaRPr lang="ko-KR" altLang="en-US" dirty="0"/>
          </a:p>
        </p:txBody>
      </p:sp>
      <p:sp>
        <p:nvSpPr>
          <p:cNvPr id="3" name="내용 개체 틀 2">
            <a:extLst>
              <a:ext uri="{FF2B5EF4-FFF2-40B4-BE49-F238E27FC236}">
                <a16:creationId xmlns:a16="http://schemas.microsoft.com/office/drawing/2014/main" id="{08CC6A24-B9A6-4424-9DC4-1B4B231DA980}"/>
              </a:ext>
            </a:extLst>
          </p:cNvPr>
          <p:cNvSpPr>
            <a:spLocks noGrp="1"/>
          </p:cNvSpPr>
          <p:nvPr>
            <p:ph idx="1"/>
          </p:nvPr>
        </p:nvSpPr>
        <p:spPr>
          <a:xfrm>
            <a:off x="6241774" y="2112278"/>
            <a:ext cx="5112026" cy="3434272"/>
          </a:xfrm>
        </p:spPr>
        <p:txBody>
          <a:bodyPr/>
          <a:lstStyle/>
          <a:p>
            <a:pPr marL="0" marR="0" indent="0" algn="just" fontAlgn="base" latinLnBrk="1">
              <a:lnSpc>
                <a:spcPct val="160000"/>
              </a:lnSpc>
              <a:spcBef>
                <a:spcPts val="0"/>
              </a:spcBef>
              <a:spcAft>
                <a:spcPts val="0"/>
              </a:spcAft>
              <a:buNone/>
            </a:pPr>
            <a:r>
              <a:rPr lang="ko-KR" altLang="en-US" sz="1800" kern="0" spc="0" dirty="0">
                <a:solidFill>
                  <a:srgbClr val="000000"/>
                </a:solidFill>
                <a:effectLst/>
                <a:latin typeface="함초롬바탕" panose="02030604000101010101" pitchFamily="18" charset="-127"/>
                <a:ea typeface="함초롬바탕" panose="02030604000101010101" pitchFamily="18" charset="-127"/>
              </a:rPr>
              <a:t>값의 범위</a:t>
            </a:r>
            <a:r>
              <a:rPr lang="en-US" altLang="ko-KR" sz="1800" kern="0" spc="0" dirty="0">
                <a:solidFill>
                  <a:srgbClr val="000000"/>
                </a:solidFill>
                <a:effectLst/>
                <a:latin typeface="함초롬바탕" panose="02030604000101010101" pitchFamily="18" charset="-127"/>
                <a:ea typeface="함초롬바탕" panose="02030604000101010101" pitchFamily="18" charset="-127"/>
              </a:rPr>
              <a:t>: -1 ~ 1</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buNone/>
            </a:pPr>
            <a:r>
              <a:rPr lang="en-US" altLang="ko-KR" sz="1800" kern="0" spc="0" dirty="0">
                <a:solidFill>
                  <a:srgbClr val="000000"/>
                </a:solidFill>
                <a:effectLst/>
                <a:latin typeface="함초롬바탕" panose="02030604000101010101" pitchFamily="18" charset="-127"/>
                <a:ea typeface="함초롬바탕" panose="02030604000101010101" pitchFamily="18" charset="-127"/>
              </a:rPr>
              <a:t>1</a:t>
            </a:r>
            <a:r>
              <a:rPr lang="ko-KR" altLang="en-US" sz="1800" kern="0" spc="0" dirty="0">
                <a:solidFill>
                  <a:srgbClr val="000000"/>
                </a:solidFill>
                <a:effectLst/>
                <a:latin typeface="함초롬바탕" panose="02030604000101010101" pitchFamily="18" charset="-127"/>
                <a:ea typeface="함초롬바탕" panose="02030604000101010101" pitchFamily="18" charset="-127"/>
              </a:rPr>
              <a:t>에 가까울수록 → 군집이 잘 형성됨</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buNone/>
            </a:pPr>
            <a:r>
              <a:rPr lang="en-US" altLang="ko-KR" sz="1800" kern="0" spc="0" dirty="0">
                <a:solidFill>
                  <a:srgbClr val="000000"/>
                </a:solidFill>
                <a:effectLst/>
                <a:latin typeface="함초롬바탕" panose="02030604000101010101" pitchFamily="18" charset="-127"/>
                <a:ea typeface="함초롬바탕" panose="02030604000101010101" pitchFamily="18" charset="-127"/>
              </a:rPr>
              <a:t>0 </a:t>
            </a:r>
            <a:r>
              <a:rPr lang="ko-KR" altLang="en-US" sz="1800" kern="0" spc="0" dirty="0">
                <a:solidFill>
                  <a:srgbClr val="000000"/>
                </a:solidFill>
                <a:effectLst/>
                <a:latin typeface="함초롬바탕" panose="02030604000101010101" pitchFamily="18" charset="-127"/>
                <a:ea typeface="함초롬바탕" panose="02030604000101010101" pitchFamily="18" charset="-127"/>
              </a:rPr>
              <a:t>근처 → 군집 경계에 위치</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buNone/>
            </a:pPr>
            <a:r>
              <a:rPr lang="ko-KR" altLang="en-US" sz="1800" kern="0" spc="0" dirty="0">
                <a:solidFill>
                  <a:srgbClr val="000000"/>
                </a:solidFill>
                <a:effectLst/>
                <a:latin typeface="함초롬바탕" panose="02030604000101010101" pitchFamily="18" charset="-127"/>
                <a:ea typeface="함초롬바탕" panose="02030604000101010101" pitchFamily="18" charset="-127"/>
              </a:rPr>
              <a:t>음수 → 잘못된 군집 배정 가능성</a:t>
            </a:r>
            <a:endParaRPr lang="en-US" altLang="ko-KR" sz="18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buNone/>
            </a:pP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buNone/>
            </a:pPr>
            <a:r>
              <a:rPr lang="ko-KR" altLang="en-US" sz="1800" kern="0" spc="0" dirty="0">
                <a:solidFill>
                  <a:srgbClr val="000000"/>
                </a:solidFill>
                <a:effectLst/>
                <a:latin typeface="함초롬바탕" panose="02030604000101010101" pitchFamily="18" charset="-127"/>
                <a:ea typeface="함초롬바탕" panose="02030604000101010101" pitchFamily="18" charset="-127"/>
              </a:rPr>
              <a:t>전체 데이터에 대해 평균 실루엣 계수를 계산</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buNone/>
            </a:pPr>
            <a:r>
              <a:rPr lang="ko-KR" altLang="en-US" sz="1800" kern="0" spc="0" dirty="0">
                <a:solidFill>
                  <a:srgbClr val="000000"/>
                </a:solidFill>
                <a:effectLst/>
                <a:latin typeface="함초롬바탕" panose="02030604000101010101" pitchFamily="18" charset="-127"/>
                <a:ea typeface="함초롬바탕" panose="02030604000101010101" pitchFamily="18" charset="-127"/>
              </a:rPr>
              <a:t>→ 가장 높은 값을 가지는 </a:t>
            </a:r>
            <a:r>
              <a:rPr lang="en-US" altLang="ko-KR" sz="1800" kern="0" spc="0" dirty="0">
                <a:solidFill>
                  <a:srgbClr val="000000"/>
                </a:solidFill>
                <a:effectLst/>
                <a:latin typeface="함초롬바탕" panose="02030604000101010101" pitchFamily="18" charset="-127"/>
                <a:ea typeface="함초롬바탕" panose="02030604000101010101" pitchFamily="18" charset="-127"/>
              </a:rPr>
              <a:t>K</a:t>
            </a:r>
            <a:r>
              <a:rPr lang="ko-KR" altLang="en-US" sz="1800" kern="0" spc="0" dirty="0">
                <a:solidFill>
                  <a:srgbClr val="000000"/>
                </a:solidFill>
                <a:effectLst/>
                <a:latin typeface="함초롬바탕" panose="02030604000101010101" pitchFamily="18" charset="-127"/>
                <a:ea typeface="함초롬바탕" panose="02030604000101010101" pitchFamily="18" charset="-127"/>
              </a:rPr>
              <a:t>를 선택</a:t>
            </a:r>
            <a:endParaRPr lang="ko-KR" altLang="en-US" sz="1800" kern="0" spc="0" dirty="0">
              <a:solidFill>
                <a:srgbClr val="000000"/>
              </a:solidFill>
              <a:effectLst/>
              <a:latin typeface="함초롬바탕" panose="02030604000101010101" pitchFamily="18" charset="-127"/>
            </a:endParaRPr>
          </a:p>
          <a:p>
            <a:pPr marL="0" indent="0">
              <a:buNone/>
            </a:pPr>
            <a:endParaRPr lang="ko-KR" altLang="en-US" dirty="0"/>
          </a:p>
        </p:txBody>
      </p:sp>
      <p:pic>
        <p:nvPicPr>
          <p:cNvPr id="5" name="Picture 7">
            <a:extLst>
              <a:ext uri="{FF2B5EF4-FFF2-40B4-BE49-F238E27FC236}">
                <a16:creationId xmlns:a16="http://schemas.microsoft.com/office/drawing/2014/main" id="{B2FBF587-5432-4024-82C7-F260C5C5CEF3}"/>
              </a:ext>
            </a:extLst>
          </p:cNvPr>
          <p:cNvPicPr>
            <a:picLocks noChangeAspect="1"/>
          </p:cNvPicPr>
          <p:nvPr/>
        </p:nvPicPr>
        <p:blipFill>
          <a:blip r:embed="rId2"/>
          <a:stretch>
            <a:fillRect/>
          </a:stretch>
        </p:blipFill>
        <p:spPr>
          <a:xfrm>
            <a:off x="838200" y="1690688"/>
            <a:ext cx="2726634" cy="843180"/>
          </a:xfrm>
          <a:prstGeom prst="rect">
            <a:avLst/>
          </a:prstGeom>
          <a:noFill/>
          <a:ln>
            <a:noFill/>
          </a:ln>
          <a:effectLst/>
        </p:spPr>
      </p:pic>
      <p:pic>
        <p:nvPicPr>
          <p:cNvPr id="6" name="Picture 9">
            <a:extLst>
              <a:ext uri="{FF2B5EF4-FFF2-40B4-BE49-F238E27FC236}">
                <a16:creationId xmlns:a16="http://schemas.microsoft.com/office/drawing/2014/main" id="{286D9548-53A1-4DFB-8A46-9D8425C70F48}"/>
              </a:ext>
            </a:extLst>
          </p:cNvPr>
          <p:cNvPicPr>
            <a:picLocks noChangeAspect="1"/>
          </p:cNvPicPr>
          <p:nvPr/>
        </p:nvPicPr>
        <p:blipFill>
          <a:blip r:embed="rId3"/>
          <a:stretch>
            <a:fillRect/>
          </a:stretch>
        </p:blipFill>
        <p:spPr>
          <a:xfrm>
            <a:off x="812798" y="2655838"/>
            <a:ext cx="4852504" cy="3123468"/>
          </a:xfrm>
          <a:prstGeom prst="rect">
            <a:avLst/>
          </a:prstGeom>
          <a:noFill/>
          <a:ln>
            <a:noFill/>
          </a:ln>
          <a:effectLst/>
        </p:spPr>
      </p:pic>
    </p:spTree>
    <p:extLst>
      <p:ext uri="{BB962C8B-B14F-4D97-AF65-F5344CB8AC3E}">
        <p14:creationId xmlns:p14="http://schemas.microsoft.com/office/powerpoint/2010/main" val="10608057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B187A5-F696-90F9-7C4D-9230BBD8C5AB}"/>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4F620A35-E000-C662-C500-0CC9C8AD062F}"/>
              </a:ext>
            </a:extLst>
          </p:cNvPr>
          <p:cNvSpPr>
            <a:spLocks noGrp="1"/>
          </p:cNvSpPr>
          <p:nvPr>
            <p:ph type="title"/>
          </p:nvPr>
        </p:nvSpPr>
        <p:spPr>
          <a:xfrm>
            <a:off x="838200" y="2766218"/>
            <a:ext cx="10515600" cy="1325563"/>
          </a:xfrm>
        </p:spPr>
        <p:txBody>
          <a:bodyPr/>
          <a:lstStyle/>
          <a:p>
            <a:pPr algn="ctr"/>
            <a:r>
              <a:rPr kumimoji="1" lang="en-US" altLang="ko-KR" dirty="0"/>
              <a:t>2.</a:t>
            </a:r>
            <a:r>
              <a:rPr kumimoji="1" lang="ko-KR" altLang="en-US" dirty="0"/>
              <a:t> 주성분 분석</a:t>
            </a:r>
          </a:p>
        </p:txBody>
      </p:sp>
    </p:spTree>
    <p:extLst>
      <p:ext uri="{BB962C8B-B14F-4D97-AF65-F5344CB8AC3E}">
        <p14:creationId xmlns:p14="http://schemas.microsoft.com/office/powerpoint/2010/main" val="20500838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09599" y="474663"/>
            <a:ext cx="10972798" cy="1143000"/>
          </a:xfrm>
        </p:spPr>
        <p:txBody>
          <a:bodyPr/>
          <a:lstStyle/>
          <a:p>
            <a:pPr lvl="0" algn="l">
              <a:defRPr/>
            </a:pPr>
            <a:r>
              <a:rPr lang="en-US" altLang="ko-KR" sz="4600"/>
              <a:t>PCA</a:t>
            </a:r>
            <a:r>
              <a:rPr lang="ko-KR" altLang="en-US" sz="5400"/>
              <a:t> </a:t>
            </a:r>
            <a:r>
              <a:rPr lang="en-US" altLang="ko-KR"/>
              <a:t>(</a:t>
            </a:r>
            <a:r>
              <a:rPr lang="ko-KR" altLang="en-US" sz="4100"/>
              <a:t>주성분 분석</a:t>
            </a:r>
            <a:r>
              <a:rPr lang="en-US" altLang="ko-KR"/>
              <a:t>)</a:t>
            </a:r>
          </a:p>
        </p:txBody>
      </p:sp>
      <p:sp>
        <p:nvSpPr>
          <p:cNvPr id="3" name="내용 개체 틀 2"/>
          <p:cNvSpPr>
            <a:spLocks noGrp="1"/>
          </p:cNvSpPr>
          <p:nvPr>
            <p:ph idx="1"/>
          </p:nvPr>
        </p:nvSpPr>
        <p:spPr>
          <a:xfrm>
            <a:off x="609599" y="1685925"/>
            <a:ext cx="10972798" cy="4525963"/>
          </a:xfrm>
        </p:spPr>
        <p:txBody>
          <a:bodyPr/>
          <a:lstStyle/>
          <a:p>
            <a:pPr lvl="0" algn="just">
              <a:lnSpc>
                <a:spcPct val="160000"/>
              </a:lnSpc>
              <a:spcBef>
                <a:spcPts val="0"/>
              </a:spcBef>
              <a:spcAft>
                <a:spcPts val="0"/>
              </a:spcAft>
              <a:defRPr/>
            </a:pPr>
            <a:r>
              <a:rPr sz="2000" i="0" u="none" strike="noStrike" baseline="0">
                <a:solidFill>
                  <a:srgbClr val="000000"/>
                </a:solidFill>
                <a:latin typeface="함초롬바탕"/>
                <a:ea typeface="함초롬바탕"/>
                <a:cs typeface="함초롬바탕"/>
              </a:rPr>
              <a:t>PCA는 대표적인 차원 축소 기법.</a:t>
            </a:r>
          </a:p>
          <a:p>
            <a:pPr lvl="0" algn="just">
              <a:lnSpc>
                <a:spcPct val="160000"/>
              </a:lnSpc>
              <a:spcBef>
                <a:spcPts val="0"/>
              </a:spcBef>
              <a:spcAft>
                <a:spcPts val="0"/>
              </a:spcAft>
              <a:defRPr/>
            </a:pPr>
            <a:r>
              <a:rPr sz="2000" i="0" u="none" strike="noStrike" baseline="0">
                <a:solidFill>
                  <a:srgbClr val="000000"/>
                </a:solidFill>
                <a:latin typeface="함초롬바탕"/>
                <a:ea typeface="함초롬바탕"/>
                <a:cs typeface="함초롬바탕"/>
              </a:rPr>
              <a:t>다양한 분야에서 사용: 머신러닝, 통계, 노이즈 제거 등.</a:t>
            </a:r>
          </a:p>
          <a:p>
            <a:pPr lvl="0" algn="just">
              <a:lnSpc>
                <a:spcPct val="160000"/>
              </a:lnSpc>
              <a:spcBef>
                <a:spcPts val="0"/>
              </a:spcBef>
              <a:spcAft>
                <a:spcPts val="0"/>
              </a:spcAft>
              <a:defRPr/>
            </a:pPr>
            <a:r>
              <a:rPr sz="2000" i="0" u="none" strike="noStrike" baseline="0">
                <a:solidFill>
                  <a:srgbClr val="000000"/>
                </a:solidFill>
                <a:latin typeface="함초롬바탕"/>
                <a:ea typeface="함초롬바탕"/>
                <a:cs typeface="함초롬바탕"/>
              </a:rPr>
              <a:t>고차원의 데이터를 의미 있는 저차원 데이터로 변환.</a:t>
            </a:r>
          </a:p>
        </p:txBody>
      </p:sp>
      <p:pic>
        <p:nvPicPr>
          <p:cNvPr id="5" name="그림 4"/>
          <p:cNvPicPr/>
          <p:nvPr/>
        </p:nvPicPr>
        <p:blipFill rotWithShape="1">
          <a:blip r:embed="rId2"/>
          <a:stretch>
            <a:fillRect/>
          </a:stretch>
        </p:blipFill>
        <p:spPr>
          <a:xfrm>
            <a:off x="2876842" y="3550871"/>
            <a:ext cx="6438315" cy="3012464"/>
          </a:xfrm>
          <a:prstGeom prst="rect">
            <a:avLst/>
          </a:prstGeom>
          <a:noFill/>
          <a:ln>
            <a:noFill/>
          </a:ln>
          <a:effectLst/>
        </p:spPr>
      </p:pic>
    </p:spTree>
    <p:extLst>
      <p:ext uri="{BB962C8B-B14F-4D97-AF65-F5344CB8AC3E}">
        <p14:creationId xmlns:p14="http://schemas.microsoft.com/office/powerpoint/2010/main" val="13415079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09599" y="474663"/>
            <a:ext cx="10972798" cy="1143000"/>
          </a:xfrm>
        </p:spPr>
        <p:txBody>
          <a:bodyPr/>
          <a:lstStyle/>
          <a:p>
            <a:pPr lvl="0" algn="l">
              <a:defRPr/>
            </a:pPr>
            <a:r>
              <a:rPr lang="ko-KR" altLang="en-US" sz="4200"/>
              <a:t>왜</a:t>
            </a:r>
            <a:r>
              <a:rPr lang="en-US" altLang="ko-KR" sz="4600"/>
              <a:t> PCA</a:t>
            </a:r>
            <a:r>
              <a:rPr lang="ko-KR" altLang="en-US" sz="4200"/>
              <a:t>가 필요한가</a:t>
            </a:r>
            <a:r>
              <a:rPr lang="en-US" altLang="ko-KR" sz="4200"/>
              <a:t>?</a:t>
            </a:r>
          </a:p>
        </p:txBody>
      </p:sp>
      <p:sp>
        <p:nvSpPr>
          <p:cNvPr id="3" name="내용 개체 틀 2"/>
          <p:cNvSpPr>
            <a:spLocks noGrp="1"/>
          </p:cNvSpPr>
          <p:nvPr>
            <p:ph idx="1"/>
          </p:nvPr>
        </p:nvSpPr>
        <p:spPr>
          <a:xfrm>
            <a:off x="609599" y="1666875"/>
            <a:ext cx="10972798" cy="4525963"/>
          </a:xfrm>
        </p:spPr>
        <p:txBody>
          <a:bodyPr/>
          <a:lstStyle/>
          <a:p>
            <a:pPr lvl="0" algn="just">
              <a:lnSpc>
                <a:spcPct val="160000"/>
              </a:lnSpc>
              <a:spcBef>
                <a:spcPts val="0"/>
              </a:spcBef>
              <a:spcAft>
                <a:spcPts val="0"/>
              </a:spcAft>
              <a:defRPr/>
            </a:pPr>
            <a:r>
              <a:rPr sz="2000" b="1" i="0" u="none" strike="noStrike" baseline="0">
                <a:solidFill>
                  <a:srgbClr val="000000"/>
                </a:solidFill>
                <a:latin typeface="함초롬바탕"/>
                <a:ea typeface="함초롬바탕"/>
                <a:cs typeface="함초롬바탕"/>
              </a:rPr>
              <a:t>차원의 저주</a:t>
            </a:r>
            <a:r>
              <a:rPr lang="EN-US" sz="2000" b="0" i="0" u="none" strike="noStrike" baseline="0">
                <a:solidFill>
                  <a:srgbClr val="000000"/>
                </a:solidFill>
                <a:latin typeface="함초롬바탕"/>
                <a:ea typeface="함초롬바탕"/>
              </a:rPr>
              <a:t>(Curse of dimensionality)</a:t>
            </a:r>
            <a:r>
              <a:rPr sz="2000" b="0" i="0" u="none" strike="noStrike" baseline="0">
                <a:solidFill>
                  <a:srgbClr val="000000"/>
                </a:solidFill>
                <a:latin typeface="함초롬바탕"/>
                <a:ea typeface="함초롬바탕"/>
                <a:cs typeface="함초롬바탕"/>
              </a:rPr>
              <a:t>란 데이터 과학과 머신러닝에서 데이터의 차원이 증가할수록 해당 공간의 크기가 기하급수적으로 증가하며</a:t>
            </a:r>
            <a:r>
              <a:rPr lang="EN-US" sz="2000" b="0" i="0" u="none" strike="noStrike" baseline="0">
                <a:solidFill>
                  <a:srgbClr val="000000"/>
                </a:solidFill>
                <a:latin typeface="함초롬바탕"/>
                <a:ea typeface="함초롬바탕"/>
              </a:rPr>
              <a:t>, </a:t>
            </a:r>
            <a:r>
              <a:rPr sz="2000" b="0" i="0" u="none" strike="noStrike" baseline="0">
                <a:solidFill>
                  <a:srgbClr val="000000"/>
                </a:solidFill>
                <a:latin typeface="함초롬바탕"/>
                <a:ea typeface="함초롬바탕"/>
                <a:cs typeface="함초롬바탕"/>
              </a:rPr>
              <a:t>데이터 분석이나 모델 학습에 어려움을 초래하는 현상을 의미한다</a:t>
            </a:r>
            <a:r>
              <a:rPr lang="EN-US" sz="2000" b="0" i="0" u="none" strike="noStrike" baseline="0">
                <a:solidFill>
                  <a:srgbClr val="000000"/>
                </a:solidFill>
                <a:latin typeface="함초롬바탕"/>
                <a:ea typeface="함초롬바탕"/>
              </a:rPr>
              <a:t>. </a:t>
            </a:r>
            <a:r>
              <a:rPr sz="2000" b="0" i="0" u="none" strike="noStrike" baseline="0">
                <a:solidFill>
                  <a:srgbClr val="000000"/>
                </a:solidFill>
                <a:latin typeface="함초롬바탕"/>
                <a:ea typeface="함초롬바탕"/>
                <a:cs typeface="함초롬바탕"/>
              </a:rPr>
              <a:t>이를 해결하기 위해 데이터의 특성을 줄이는 방법들 중 하나로 </a:t>
            </a:r>
            <a:r>
              <a:rPr lang="EN-US" sz="2000" b="0" i="0" u="none" strike="noStrike" baseline="0">
                <a:solidFill>
                  <a:srgbClr val="000000"/>
                </a:solidFill>
                <a:latin typeface="함초롬바탕"/>
                <a:ea typeface="함초롬바탕"/>
              </a:rPr>
              <a:t>PCA</a:t>
            </a:r>
            <a:r>
              <a:rPr sz="2000" b="0" i="0" u="none" strike="noStrike" baseline="0">
                <a:solidFill>
                  <a:srgbClr val="000000"/>
                </a:solidFill>
                <a:latin typeface="함초롬바탕"/>
                <a:ea typeface="함초롬바탕"/>
                <a:cs typeface="함초롬바탕"/>
              </a:rPr>
              <a:t>를 주로 사용한다</a:t>
            </a:r>
            <a:r>
              <a:rPr lang="EN-US" sz="2000" b="0" i="0" u="none" strike="noStrike" baseline="0">
                <a:solidFill>
                  <a:srgbClr val="000000"/>
                </a:solidFill>
                <a:latin typeface="함초롬바탕"/>
                <a:ea typeface="함초롬바탕"/>
              </a:rPr>
              <a:t>.</a:t>
            </a:r>
          </a:p>
          <a:p>
            <a:pPr lvl="0" algn="just">
              <a:lnSpc>
                <a:spcPct val="160000"/>
              </a:lnSpc>
              <a:spcBef>
                <a:spcPts val="0"/>
              </a:spcBef>
              <a:spcAft>
                <a:spcPts val="0"/>
              </a:spcAft>
              <a:defRPr/>
            </a:pPr>
            <a:endParaRPr lang="EN-US" sz="2000" b="0" i="0" u="none" strike="noStrike" baseline="0">
              <a:solidFill>
                <a:srgbClr val="000000"/>
              </a:solidFill>
              <a:latin typeface="함초롬바탕"/>
              <a:ea typeface="함초롬바탕"/>
            </a:endParaRPr>
          </a:p>
          <a:p>
            <a:pPr lvl="0" algn="just">
              <a:lnSpc>
                <a:spcPct val="160000"/>
              </a:lnSpc>
              <a:spcBef>
                <a:spcPts val="0"/>
              </a:spcBef>
              <a:spcAft>
                <a:spcPts val="0"/>
              </a:spcAft>
              <a:defRPr/>
            </a:pPr>
            <a:r>
              <a:rPr sz="2000" b="0" i="0" u="none" strike="noStrike" baseline="0">
                <a:solidFill>
                  <a:srgbClr val="000000"/>
                </a:solidFill>
                <a:latin typeface="함초롬바탕"/>
                <a:ea typeface="함초롬바탕"/>
                <a:cs typeface="함초롬바탕"/>
              </a:rPr>
              <a:t>반면</a:t>
            </a:r>
            <a:r>
              <a:rPr lang="EN-US" sz="2000" b="0" i="0" u="none" strike="noStrike" baseline="0">
                <a:solidFill>
                  <a:srgbClr val="000000"/>
                </a:solidFill>
                <a:latin typeface="함초롬바탕"/>
                <a:ea typeface="함초롬바탕"/>
              </a:rPr>
              <a:t>, </a:t>
            </a:r>
            <a:r>
              <a:rPr sz="2000" b="0" i="0" u="none" strike="noStrike" baseline="0">
                <a:solidFill>
                  <a:srgbClr val="000000"/>
                </a:solidFill>
                <a:latin typeface="함초롬바탕"/>
                <a:ea typeface="함초롬바탕"/>
                <a:cs typeface="함초롬바탕"/>
              </a:rPr>
              <a:t>차원 축소 시 데이터의 일부 정보 손실이 발생할 수 있으며</a:t>
            </a:r>
            <a:r>
              <a:rPr lang="EN-US" sz="2000" b="0" i="0" u="none" strike="noStrike" baseline="0">
                <a:solidFill>
                  <a:srgbClr val="000000"/>
                </a:solidFill>
                <a:latin typeface="함초롬바탕"/>
                <a:ea typeface="함초롬바탕"/>
              </a:rPr>
              <a:t>, </a:t>
            </a:r>
            <a:r>
              <a:rPr sz="2000" b="0" i="0" u="none" strike="noStrike" baseline="0">
                <a:solidFill>
                  <a:srgbClr val="000000"/>
                </a:solidFill>
                <a:latin typeface="함초롬바탕"/>
                <a:ea typeface="함초롬바탕"/>
                <a:cs typeface="함초롬바탕"/>
              </a:rPr>
              <a:t>어떤 차원을 유지하고 제거할지 결정하는 것이 복잡할 수 있다</a:t>
            </a:r>
            <a:r>
              <a:rPr lang="EN-US" sz="2000" b="0" i="0" u="none" strike="noStrike" baseline="0">
                <a:solidFill>
                  <a:srgbClr val="000000"/>
                </a:solidFill>
                <a:latin typeface="함초롬바탕"/>
                <a:ea typeface="함초롬바탕"/>
              </a:rPr>
              <a:t>. </a:t>
            </a:r>
            <a:r>
              <a:rPr sz="2000" b="0" i="0" u="none" strike="noStrike" baseline="0">
                <a:solidFill>
                  <a:srgbClr val="000000"/>
                </a:solidFill>
                <a:latin typeface="함초롬바탕"/>
                <a:ea typeface="함초롬바탕"/>
                <a:cs typeface="함초롬바탕"/>
              </a:rPr>
              <a:t>또한 정보 손실로 인해 모델은 데이터의 복잡성을 충분히 표현하지 못해</a:t>
            </a:r>
            <a:r>
              <a:rPr lang="EN-US" sz="2000" b="0" i="0" u="none" strike="noStrike" baseline="0">
                <a:solidFill>
                  <a:srgbClr val="000000"/>
                </a:solidFill>
                <a:latin typeface="함초롬바탕"/>
                <a:ea typeface="함초롬바탕"/>
              </a:rPr>
              <a:t>,</a:t>
            </a:r>
            <a:r>
              <a:rPr lang="EN-US" sz="2000" b="1" i="0" u="none" strike="noStrike" baseline="0">
                <a:solidFill>
                  <a:srgbClr val="000000"/>
                </a:solidFill>
                <a:latin typeface="함초롬바탕"/>
                <a:ea typeface="함초롬바탕"/>
              </a:rPr>
              <a:t> under-fitting</a:t>
            </a:r>
            <a:r>
              <a:rPr sz="2000" b="0" i="0" u="none" strike="noStrike" baseline="0">
                <a:solidFill>
                  <a:srgbClr val="000000"/>
                </a:solidFill>
                <a:latin typeface="함초롬바탕"/>
                <a:ea typeface="함초롬바탕"/>
                <a:cs typeface="함초롬바탕"/>
              </a:rPr>
              <a:t>의 원인이 될 수도 있다</a:t>
            </a:r>
            <a:r>
              <a:rPr lang="EN-US" sz="2000" b="0" i="0" u="none" strike="noStrike" baseline="0">
                <a:solidFill>
                  <a:srgbClr val="000000"/>
                </a:solidFill>
                <a:latin typeface="함초롬바탕"/>
                <a:ea typeface="함초롬바탕"/>
              </a:rPr>
              <a:t>.</a:t>
            </a:r>
            <a:endParaRPr lang="ko-KR" altLang="en-US" sz="2000"/>
          </a:p>
        </p:txBody>
      </p:sp>
    </p:spTree>
    <p:extLst>
      <p:ext uri="{BB962C8B-B14F-4D97-AF65-F5344CB8AC3E}">
        <p14:creationId xmlns:p14="http://schemas.microsoft.com/office/powerpoint/2010/main" val="20149284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09599" y="465138"/>
            <a:ext cx="10972798" cy="1143000"/>
          </a:xfrm>
        </p:spPr>
        <p:txBody>
          <a:bodyPr/>
          <a:lstStyle/>
          <a:p>
            <a:pPr lvl="0" algn="l">
              <a:defRPr/>
            </a:pPr>
            <a:r>
              <a:rPr lang="en-US" altLang="ko-KR"/>
              <a:t>PCA </a:t>
            </a:r>
            <a:r>
              <a:rPr lang="ko-KR" altLang="en-US" sz="4200"/>
              <a:t>핵심원리</a:t>
            </a:r>
          </a:p>
        </p:txBody>
      </p:sp>
      <p:sp>
        <p:nvSpPr>
          <p:cNvPr id="3" name="내용 개체 틀 2"/>
          <p:cNvSpPr>
            <a:spLocks noGrp="1"/>
          </p:cNvSpPr>
          <p:nvPr>
            <p:ph idx="1"/>
          </p:nvPr>
        </p:nvSpPr>
        <p:spPr>
          <a:xfrm>
            <a:off x="609599" y="1743075"/>
            <a:ext cx="10972798" cy="4525963"/>
          </a:xfrm>
        </p:spPr>
        <p:txBody>
          <a:bodyPr/>
          <a:lstStyle/>
          <a:p>
            <a:pPr marL="342900" lvl="0" indent="-342900" algn="just">
              <a:lnSpc>
                <a:spcPct val="160000"/>
              </a:lnSpc>
              <a:spcBef>
                <a:spcPts val="0"/>
              </a:spcBef>
              <a:defRPr/>
            </a:pPr>
            <a:r>
              <a:rPr sz="1900" b="0" i="0" u="none" strike="noStrike" baseline="0">
                <a:solidFill>
                  <a:srgbClr val="000000"/>
                </a:solidFill>
                <a:latin typeface="함초롬바탕"/>
                <a:ea typeface="함초롬바탕"/>
                <a:cs typeface="함초롬바탕"/>
              </a:rPr>
              <a:t>데이터의 </a:t>
            </a:r>
            <a:r>
              <a:rPr sz="1900" b="1" i="0" u="none" strike="noStrike" baseline="0">
                <a:solidFill>
                  <a:schemeClr val="tx1"/>
                </a:solidFill>
                <a:latin typeface="함초롬바탕"/>
                <a:ea typeface="함초롬바탕"/>
                <a:cs typeface="함초롬바탕"/>
              </a:rPr>
              <a:t>분산을 최대화</a:t>
            </a:r>
            <a:r>
              <a:rPr sz="1900" b="0" i="0" u="none" strike="noStrike" baseline="0">
                <a:solidFill>
                  <a:srgbClr val="000000"/>
                </a:solidFill>
                <a:latin typeface="함초롬바탕"/>
                <a:ea typeface="함초롬바탕"/>
                <a:cs typeface="함초롬바탕"/>
              </a:rPr>
              <a:t>하는 주성분을 찾는 것이다</a:t>
            </a:r>
            <a:r>
              <a:rPr lang="EN-US" sz="1900" b="0" i="0" u="none" strike="noStrike" baseline="0">
                <a:solidFill>
                  <a:srgbClr val="000000"/>
                </a:solidFill>
                <a:latin typeface="함초롬바탕"/>
                <a:ea typeface="함초롬바탕"/>
              </a:rPr>
              <a:t>.</a:t>
            </a:r>
          </a:p>
          <a:p>
            <a:pPr marL="0" lvl="0" indent="0" algn="just">
              <a:lnSpc>
                <a:spcPct val="160000"/>
              </a:lnSpc>
              <a:spcBef>
                <a:spcPts val="0"/>
              </a:spcBef>
              <a:buNone/>
              <a:defRPr/>
            </a:pPr>
            <a:endParaRPr sz="1900" b="0" i="0" u="none" strike="noStrike" baseline="0">
              <a:solidFill>
                <a:srgbClr val="000000"/>
              </a:solidFill>
              <a:latin typeface="함초롬바탕"/>
              <a:ea typeface="함초롬바탕"/>
              <a:cs typeface="함초롬바탕"/>
            </a:endParaRPr>
          </a:p>
          <a:p>
            <a:pPr marL="342900" lvl="0" indent="-342900" algn="just">
              <a:lnSpc>
                <a:spcPct val="160000"/>
              </a:lnSpc>
              <a:spcBef>
                <a:spcPts val="0"/>
              </a:spcBef>
              <a:defRPr/>
            </a:pPr>
            <a:r>
              <a:rPr sz="1900" b="0" i="0" u="none" strike="noStrike" baseline="0">
                <a:solidFill>
                  <a:srgbClr val="000000"/>
                </a:solidFill>
                <a:latin typeface="함초롬바탕"/>
                <a:ea typeface="함초롬바탕"/>
                <a:cs typeface="함초롬바탕"/>
              </a:rPr>
              <a:t>분산은 데이터가 얼마나 특정 방향으로 퍼져 있는지를 나타내며</a:t>
            </a:r>
            <a:r>
              <a:rPr lang="EN-US" sz="1900" b="0" i="0" u="none" strike="noStrike" baseline="0">
                <a:solidFill>
                  <a:srgbClr val="000000"/>
                </a:solidFill>
                <a:latin typeface="함초롬바탕"/>
                <a:ea typeface="함초롬바탕"/>
              </a:rPr>
              <a:t>, </a:t>
            </a:r>
            <a:r>
              <a:rPr sz="1900" b="1" i="0" u="none" strike="noStrike" baseline="0">
                <a:solidFill>
                  <a:srgbClr val="000000"/>
                </a:solidFill>
                <a:latin typeface="함초롬바탕"/>
                <a:ea typeface="함초롬바탕"/>
                <a:cs typeface="함초롬바탕"/>
              </a:rPr>
              <a:t>큰 분산은 해당 방향에 데이터의 주요 정보나 패턴이 포함</a:t>
            </a:r>
            <a:r>
              <a:rPr sz="1900" b="0" i="0" u="none" strike="noStrike" baseline="0">
                <a:solidFill>
                  <a:srgbClr val="000000"/>
                </a:solidFill>
                <a:latin typeface="함초롬바탕"/>
                <a:ea typeface="함초롬바탕"/>
                <a:cs typeface="함초롬바탕"/>
              </a:rPr>
              <a:t>되어 있음을 의미한다</a:t>
            </a:r>
            <a:r>
              <a:rPr lang="EN-US" sz="1900" b="0" i="0" u="none" strike="noStrike" baseline="0">
                <a:solidFill>
                  <a:srgbClr val="000000"/>
                </a:solidFill>
                <a:latin typeface="함초롬바탕"/>
                <a:ea typeface="함초롬바탕"/>
              </a:rPr>
              <a:t>.</a:t>
            </a:r>
          </a:p>
          <a:p>
            <a:pPr marL="0" lvl="0" indent="0" algn="just">
              <a:lnSpc>
                <a:spcPct val="160000"/>
              </a:lnSpc>
              <a:spcBef>
                <a:spcPts val="0"/>
              </a:spcBef>
              <a:buNone/>
              <a:defRPr/>
            </a:pPr>
            <a:endParaRPr sz="1900" b="0" i="0" u="none" strike="noStrike" baseline="0">
              <a:solidFill>
                <a:srgbClr val="000000"/>
              </a:solidFill>
              <a:latin typeface="함초롬바탕"/>
              <a:ea typeface="함초롬바탕"/>
              <a:cs typeface="함초롬바탕"/>
            </a:endParaRPr>
          </a:p>
          <a:p>
            <a:pPr marL="342900" lvl="0" indent="-342900" algn="just">
              <a:lnSpc>
                <a:spcPct val="160000"/>
              </a:lnSpc>
              <a:spcBef>
                <a:spcPts val="0"/>
              </a:spcBef>
              <a:defRPr/>
            </a:pPr>
            <a:r>
              <a:rPr sz="1900" b="0" i="0" u="none" strike="noStrike" baseline="0">
                <a:solidFill>
                  <a:srgbClr val="000000"/>
                </a:solidFill>
                <a:latin typeface="함초롬바탕"/>
                <a:ea typeface="함초롬바탕"/>
                <a:cs typeface="함초롬바탕"/>
              </a:rPr>
              <a:t>따라서</a:t>
            </a:r>
            <a:r>
              <a:rPr lang="EN-US" sz="1900" b="0" i="0" u="none" strike="noStrike" baseline="0">
                <a:solidFill>
                  <a:srgbClr val="000000"/>
                </a:solidFill>
                <a:latin typeface="함초롬바탕"/>
                <a:ea typeface="함초롬바탕"/>
              </a:rPr>
              <a:t>, </a:t>
            </a:r>
            <a:r>
              <a:rPr sz="1900" b="0" i="0" u="none" strike="noStrike" baseline="0">
                <a:solidFill>
                  <a:srgbClr val="000000"/>
                </a:solidFill>
                <a:latin typeface="함초롬바탕"/>
                <a:ea typeface="함초롬바탕"/>
                <a:cs typeface="함초롬바탕"/>
              </a:rPr>
              <a:t>분산이 </a:t>
            </a:r>
            <a:r>
              <a:rPr sz="1900" b="1" i="0" u="none" strike="noStrike" baseline="0">
                <a:solidFill>
                  <a:srgbClr val="000000"/>
                </a:solidFill>
                <a:latin typeface="함초롬바탕"/>
                <a:ea typeface="함초롬바탕"/>
                <a:cs typeface="함초롬바탕"/>
              </a:rPr>
              <a:t>큰 주성분 방향으로 데이터를 투영함으로써 차원을 줄이면</a:t>
            </a:r>
            <a:r>
              <a:rPr lang="EN-US" sz="1900" b="0" i="0" u="none" strike="noStrike" baseline="0">
                <a:solidFill>
                  <a:srgbClr val="000000"/>
                </a:solidFill>
                <a:latin typeface="함초롬바탕"/>
                <a:ea typeface="함초롬바탕"/>
              </a:rPr>
              <a:t>, </a:t>
            </a:r>
            <a:r>
              <a:rPr sz="1900" b="0" i="0" u="none" strike="noStrike" baseline="0">
                <a:solidFill>
                  <a:srgbClr val="000000"/>
                </a:solidFill>
                <a:latin typeface="함초롬바탕"/>
                <a:ea typeface="함초롬바탕"/>
                <a:cs typeface="함초롬바탕"/>
              </a:rPr>
              <a:t>정보의 손실을 최소화할 수 있고 데이터들 사이의 차이점이 명확해진다</a:t>
            </a:r>
            <a:r>
              <a:rPr lang="EN-US" sz="1900" b="0" i="0" u="none" strike="noStrike" baseline="0">
                <a:solidFill>
                  <a:srgbClr val="000000"/>
                </a:solidFill>
                <a:latin typeface="함초롬바탕"/>
                <a:ea typeface="함초롬바탕"/>
              </a:rPr>
              <a:t>.</a:t>
            </a:r>
          </a:p>
          <a:p>
            <a:pPr marL="0" lvl="0" indent="0" algn="just">
              <a:lnSpc>
                <a:spcPct val="160000"/>
              </a:lnSpc>
              <a:spcBef>
                <a:spcPts val="0"/>
              </a:spcBef>
              <a:buNone/>
              <a:defRPr/>
            </a:pPr>
            <a:endParaRPr lang="ko-KR" altLang="en-US" sz="1900" b="0" i="0" u="none" strike="noStrike" baseline="0">
              <a:solidFill>
                <a:srgbClr val="000000"/>
              </a:solidFill>
              <a:latin typeface="함초롬바탕"/>
              <a:ea typeface="함초롬바탕"/>
            </a:endParaRPr>
          </a:p>
        </p:txBody>
      </p:sp>
    </p:spTree>
    <p:extLst>
      <p:ext uri="{BB962C8B-B14F-4D97-AF65-F5344CB8AC3E}">
        <p14:creationId xmlns:p14="http://schemas.microsoft.com/office/powerpoint/2010/main" val="37562916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09599" y="465138"/>
            <a:ext cx="10972798" cy="1143000"/>
          </a:xfrm>
        </p:spPr>
        <p:txBody>
          <a:bodyPr/>
          <a:lstStyle/>
          <a:p>
            <a:pPr lvl="0" algn="l">
              <a:defRPr/>
            </a:pPr>
            <a:r>
              <a:rPr lang="en-US" altLang="ko-KR"/>
              <a:t>PCA </a:t>
            </a:r>
            <a:r>
              <a:rPr lang="ko-KR" altLang="en-US" sz="4200"/>
              <a:t>전체</a:t>
            </a:r>
            <a:r>
              <a:rPr lang="ko-KR" altLang="en-US" sz="4000"/>
              <a:t>과정</a:t>
            </a:r>
          </a:p>
        </p:txBody>
      </p:sp>
      <p:sp>
        <p:nvSpPr>
          <p:cNvPr id="3" name="내용 개체 틀 2"/>
          <p:cNvSpPr>
            <a:spLocks noGrp="1"/>
          </p:cNvSpPr>
          <p:nvPr>
            <p:ph idx="1"/>
          </p:nvPr>
        </p:nvSpPr>
        <p:spPr>
          <a:xfrm>
            <a:off x="614363" y="1655763"/>
            <a:ext cx="10963273" cy="4525963"/>
          </a:xfrm>
        </p:spPr>
        <p:txBody>
          <a:bodyPr/>
          <a:lstStyle/>
          <a:p>
            <a:pPr marL="0" lvl="0" indent="0" algn="just">
              <a:lnSpc>
                <a:spcPct val="160000"/>
              </a:lnSpc>
              <a:spcBef>
                <a:spcPts val="0"/>
              </a:spcBef>
              <a:spcAft>
                <a:spcPts val="0"/>
              </a:spcAft>
              <a:buNone/>
              <a:defRPr/>
            </a:pPr>
            <a:r>
              <a:rPr lang="EN-US" sz="1900" b="0" i="0" u="none" strike="noStrike" baseline="0">
                <a:solidFill>
                  <a:srgbClr val="000000"/>
                </a:solidFill>
                <a:latin typeface="함초롬바탕"/>
                <a:ea typeface="함초롬바탕"/>
              </a:rPr>
              <a:t>1) </a:t>
            </a:r>
            <a:r>
              <a:rPr sz="1900" b="1" i="0" u="none" strike="noStrike" baseline="0">
                <a:solidFill>
                  <a:srgbClr val="000000"/>
                </a:solidFill>
                <a:latin typeface="함초롬바탕"/>
                <a:ea typeface="함초롬바탕"/>
                <a:cs typeface="함초롬바탕"/>
              </a:rPr>
              <a:t>데이터 전처리</a:t>
            </a:r>
            <a:r>
              <a:rPr lang="EN-US" sz="1900" b="0" i="0" u="none" strike="noStrike" baseline="0">
                <a:solidFill>
                  <a:srgbClr val="000000"/>
                </a:solidFill>
                <a:latin typeface="함초롬바탕"/>
                <a:ea typeface="함초롬바탕"/>
              </a:rPr>
              <a:t>: </a:t>
            </a:r>
            <a:r>
              <a:rPr sz="1900" b="0" i="0" u="none" strike="noStrike" baseline="0">
                <a:solidFill>
                  <a:srgbClr val="000000"/>
                </a:solidFill>
                <a:latin typeface="함초롬바탕"/>
                <a:ea typeface="함초롬바탕"/>
                <a:cs typeface="함초롬바탕"/>
              </a:rPr>
              <a:t>데이터를 표준화</a:t>
            </a:r>
            <a:r>
              <a:rPr lang="EN-US" sz="1900" b="0" i="0" u="none" strike="noStrike" baseline="0">
                <a:solidFill>
                  <a:srgbClr val="000000"/>
                </a:solidFill>
                <a:latin typeface="함초롬바탕"/>
                <a:ea typeface="함초롬바탕"/>
              </a:rPr>
              <a:t>(</a:t>
            </a:r>
            <a:r>
              <a:rPr sz="1900" b="0" i="0" u="none" strike="noStrike" baseline="0">
                <a:solidFill>
                  <a:srgbClr val="000000"/>
                </a:solidFill>
                <a:latin typeface="함초롬바탕"/>
                <a:ea typeface="함초롬바탕"/>
                <a:cs typeface="함초롬바탕"/>
              </a:rPr>
              <a:t>평균 </a:t>
            </a:r>
            <a:r>
              <a:rPr lang="EN-US" sz="1900" b="0" i="0" u="none" strike="noStrike" baseline="0">
                <a:solidFill>
                  <a:srgbClr val="000000"/>
                </a:solidFill>
                <a:latin typeface="함초롬바탕"/>
                <a:ea typeface="함초롬바탕"/>
              </a:rPr>
              <a:t>0, </a:t>
            </a:r>
            <a:r>
              <a:rPr sz="1900" b="0" i="0" u="none" strike="noStrike" baseline="0">
                <a:solidFill>
                  <a:srgbClr val="000000"/>
                </a:solidFill>
                <a:latin typeface="함초롬바탕"/>
                <a:ea typeface="함초롬바탕"/>
                <a:cs typeface="함초롬바탕"/>
              </a:rPr>
              <a:t>표준편차 </a:t>
            </a:r>
            <a:r>
              <a:rPr lang="EN-US" sz="1900" b="0" i="0" u="none" strike="noStrike" baseline="0">
                <a:solidFill>
                  <a:srgbClr val="000000"/>
                </a:solidFill>
                <a:latin typeface="함초롬바탕"/>
                <a:ea typeface="함초롬바탕"/>
              </a:rPr>
              <a:t>1)</a:t>
            </a:r>
            <a:r>
              <a:rPr sz="1900" b="0" i="0" u="none" strike="noStrike" baseline="0">
                <a:solidFill>
                  <a:srgbClr val="000000"/>
                </a:solidFill>
                <a:latin typeface="함초롬바탕"/>
                <a:ea typeface="함초롬바탕"/>
                <a:cs typeface="함초롬바탕"/>
              </a:rPr>
              <a:t>하거나</a:t>
            </a:r>
            <a:r>
              <a:rPr lang="ko-KR" altLang="en-US" sz="1900" b="0" i="0" u="none" strike="noStrike" baseline="0">
                <a:solidFill>
                  <a:srgbClr val="000000"/>
                </a:solidFill>
                <a:latin typeface="함초롬바탕"/>
                <a:ea typeface="함초롬바탕"/>
                <a:cs typeface="함초롬바탕"/>
              </a:rPr>
              <a:t> </a:t>
            </a:r>
            <a:r>
              <a:rPr sz="1900" b="0" i="0" u="none" strike="noStrike" baseline="0">
                <a:solidFill>
                  <a:srgbClr val="000000"/>
                </a:solidFill>
                <a:latin typeface="함초롬바탕"/>
                <a:ea typeface="함초롬바탕"/>
                <a:cs typeface="함초롬바탕"/>
              </a:rPr>
              <a:t>정규화</a:t>
            </a:r>
            <a:r>
              <a:rPr lang="EN-US" sz="1900" b="0" i="0" u="none" strike="noStrike" baseline="0">
                <a:solidFill>
                  <a:srgbClr val="000000"/>
                </a:solidFill>
                <a:latin typeface="함초롬바탕"/>
                <a:ea typeface="함초롬바탕"/>
              </a:rPr>
              <a:t>(</a:t>
            </a:r>
            <a:r>
              <a:rPr sz="1900" b="0" i="0" u="none" strike="noStrike" baseline="0">
                <a:solidFill>
                  <a:srgbClr val="000000"/>
                </a:solidFill>
                <a:latin typeface="함초롬바탕"/>
                <a:ea typeface="함초롬바탕"/>
                <a:cs typeface="함초롬바탕"/>
              </a:rPr>
              <a:t>최소값 </a:t>
            </a:r>
            <a:r>
              <a:rPr lang="EN-US" sz="1900" b="0" i="0" u="none" strike="noStrike" baseline="0">
                <a:solidFill>
                  <a:srgbClr val="000000"/>
                </a:solidFill>
                <a:latin typeface="함초롬바탕"/>
                <a:ea typeface="함초롬바탕"/>
              </a:rPr>
              <a:t>0, </a:t>
            </a:r>
            <a:r>
              <a:rPr sz="1900" b="0" i="0" u="none" strike="noStrike" baseline="0">
                <a:solidFill>
                  <a:srgbClr val="000000"/>
                </a:solidFill>
                <a:latin typeface="함초롬바탕"/>
                <a:ea typeface="함초롬바탕"/>
                <a:cs typeface="함초롬바탕"/>
              </a:rPr>
              <a:t>최댓값 </a:t>
            </a:r>
            <a:r>
              <a:rPr lang="EN-US" sz="1900" b="0" i="0" u="none" strike="noStrike" baseline="0">
                <a:solidFill>
                  <a:srgbClr val="000000"/>
                </a:solidFill>
                <a:latin typeface="함초롬바탕"/>
                <a:ea typeface="함초롬바탕"/>
              </a:rPr>
              <a:t>1)</a:t>
            </a:r>
          </a:p>
          <a:p>
            <a:pPr marL="0" lvl="0" indent="0" algn="just">
              <a:lnSpc>
                <a:spcPct val="160000"/>
              </a:lnSpc>
              <a:spcBef>
                <a:spcPts val="0"/>
              </a:spcBef>
              <a:spcAft>
                <a:spcPts val="0"/>
              </a:spcAft>
              <a:buNone/>
              <a:defRPr/>
            </a:pPr>
            <a:r>
              <a:rPr sz="1900" b="0" i="0" u="none" strike="noStrike" baseline="0">
                <a:solidFill>
                  <a:srgbClr val="000000"/>
                </a:solidFill>
                <a:latin typeface="함초롬바탕"/>
                <a:ea typeface="함초롬바탕"/>
                <a:cs typeface="함초롬바탕"/>
              </a:rPr>
              <a:t>하여 스케일을 조정한다</a:t>
            </a:r>
            <a:r>
              <a:rPr lang="EN-US" sz="1900" b="0" i="0" u="none" strike="noStrike" baseline="0">
                <a:solidFill>
                  <a:srgbClr val="000000"/>
                </a:solidFill>
                <a:latin typeface="함초롬바탕"/>
                <a:ea typeface="함초롬바탕"/>
              </a:rPr>
              <a:t>.</a:t>
            </a:r>
          </a:p>
          <a:p>
            <a:pPr lvl="0" algn="just">
              <a:lnSpc>
                <a:spcPct val="160000"/>
              </a:lnSpc>
              <a:spcBef>
                <a:spcPts val="0"/>
              </a:spcBef>
              <a:spcAft>
                <a:spcPts val="0"/>
              </a:spcAft>
              <a:defRPr/>
            </a:pPr>
            <a:endParaRPr lang="EN-US" sz="1900" b="0" i="0" u="none" strike="noStrike" baseline="0">
              <a:solidFill>
                <a:srgbClr val="000000"/>
              </a:solidFill>
              <a:latin typeface="함초롬바탕"/>
              <a:ea typeface="함초롬바탕"/>
            </a:endParaRPr>
          </a:p>
          <a:p>
            <a:pPr marL="0" lvl="0" indent="0" algn="just">
              <a:lnSpc>
                <a:spcPct val="160000"/>
              </a:lnSpc>
              <a:spcBef>
                <a:spcPts val="0"/>
              </a:spcBef>
              <a:spcAft>
                <a:spcPts val="0"/>
              </a:spcAft>
              <a:buNone/>
              <a:defRPr/>
            </a:pPr>
            <a:r>
              <a:rPr lang="EN-US" sz="1900" b="0" i="0" u="none" strike="noStrike" baseline="0">
                <a:solidFill>
                  <a:srgbClr val="000000"/>
                </a:solidFill>
                <a:latin typeface="함초롬바탕"/>
                <a:ea typeface="함초롬바탕"/>
              </a:rPr>
              <a:t>2) </a:t>
            </a:r>
            <a:r>
              <a:rPr sz="1900" b="1" i="0" u="none" strike="noStrike" baseline="0">
                <a:solidFill>
                  <a:srgbClr val="000000"/>
                </a:solidFill>
                <a:latin typeface="함초롬바탕"/>
                <a:ea typeface="함초롬바탕"/>
                <a:cs typeface="함초롬바탕"/>
              </a:rPr>
              <a:t>공분산 행렬 계산</a:t>
            </a:r>
            <a:r>
              <a:rPr lang="EN-US" sz="1900" b="0" i="0" u="none" strike="noStrike" baseline="0">
                <a:solidFill>
                  <a:srgbClr val="000000"/>
                </a:solidFill>
                <a:latin typeface="함초롬바탕"/>
                <a:ea typeface="함초롬바탕"/>
              </a:rPr>
              <a:t>: </a:t>
            </a:r>
            <a:r>
              <a:rPr sz="1900" b="0" i="0" u="none" strike="noStrike" baseline="0">
                <a:solidFill>
                  <a:srgbClr val="000000"/>
                </a:solidFill>
                <a:latin typeface="함초롬바탕"/>
                <a:ea typeface="함초롬바탕"/>
                <a:cs typeface="함초롬바탕"/>
              </a:rPr>
              <a:t>데이터의 공분산 행렬을 계산한다</a:t>
            </a:r>
            <a:r>
              <a:rPr lang="EN-US" sz="1900" b="0" i="0" u="none" strike="noStrike" baseline="0">
                <a:solidFill>
                  <a:srgbClr val="000000"/>
                </a:solidFill>
                <a:latin typeface="함초롬바탕"/>
                <a:ea typeface="함초롬바탕"/>
              </a:rPr>
              <a:t>. </a:t>
            </a:r>
            <a:r>
              <a:rPr sz="1900" b="0" i="0" u="none" strike="noStrike" baseline="0">
                <a:solidFill>
                  <a:srgbClr val="000000"/>
                </a:solidFill>
                <a:latin typeface="함초롬바탕"/>
                <a:ea typeface="함초롬바탕"/>
                <a:cs typeface="함초롬바탕"/>
              </a:rPr>
              <a:t>공분산 행렬은 변수 간의 선형 관계를</a:t>
            </a:r>
          </a:p>
          <a:p>
            <a:pPr marL="0" lvl="0" indent="0" algn="just">
              <a:lnSpc>
                <a:spcPct val="160000"/>
              </a:lnSpc>
              <a:spcBef>
                <a:spcPts val="0"/>
              </a:spcBef>
              <a:spcAft>
                <a:spcPts val="0"/>
              </a:spcAft>
              <a:buNone/>
              <a:defRPr/>
            </a:pPr>
            <a:r>
              <a:rPr sz="1900" b="0" i="0" u="none" strike="noStrike" baseline="0">
                <a:solidFill>
                  <a:srgbClr val="000000"/>
                </a:solidFill>
                <a:latin typeface="함초롬바탕"/>
                <a:ea typeface="함초롬바탕"/>
                <a:cs typeface="함초롬바탕"/>
              </a:rPr>
              <a:t>나타내며</a:t>
            </a:r>
            <a:r>
              <a:rPr lang="EN-US" sz="1900" b="0" i="0" u="none" strike="noStrike" baseline="0">
                <a:solidFill>
                  <a:srgbClr val="000000"/>
                </a:solidFill>
                <a:latin typeface="함초롬바탕"/>
                <a:ea typeface="함초롬바탕"/>
              </a:rPr>
              <a:t>, </a:t>
            </a:r>
            <a:r>
              <a:rPr sz="1900" b="0" i="0" u="none" strike="noStrike" baseline="0">
                <a:solidFill>
                  <a:srgbClr val="000000"/>
                </a:solidFill>
                <a:latin typeface="함초롬바탕"/>
                <a:ea typeface="함초롬바탕"/>
                <a:cs typeface="함초롬바탕"/>
              </a:rPr>
              <a:t>이를 통해 데이터의 분포와 구조를 파악할 수 있다</a:t>
            </a:r>
            <a:r>
              <a:rPr lang="EN-US" sz="1900" b="0" i="0" u="none" strike="noStrike" baseline="0">
                <a:solidFill>
                  <a:srgbClr val="000000"/>
                </a:solidFill>
                <a:latin typeface="함초롬바탕"/>
                <a:ea typeface="함초롬바탕"/>
              </a:rPr>
              <a:t>.</a:t>
            </a:r>
            <a:endParaRPr lang="ko-KR" altLang="en-US" sz="1900"/>
          </a:p>
        </p:txBody>
      </p:sp>
      <p:pic>
        <p:nvPicPr>
          <p:cNvPr id="4" name="그림 3"/>
          <p:cNvPicPr/>
          <p:nvPr/>
        </p:nvPicPr>
        <p:blipFill rotWithShape="1">
          <a:blip r:embed="rId2"/>
          <a:stretch>
            <a:fillRect/>
          </a:stretch>
        </p:blipFill>
        <p:spPr>
          <a:xfrm>
            <a:off x="1353324" y="4431185"/>
            <a:ext cx="4371557" cy="1959318"/>
          </a:xfrm>
          <a:prstGeom prst="rect">
            <a:avLst/>
          </a:prstGeom>
          <a:noFill/>
          <a:ln>
            <a:noFill/>
          </a:ln>
          <a:effectLst/>
        </p:spPr>
      </p:pic>
      <p:pic>
        <p:nvPicPr>
          <p:cNvPr id="5" name="그림 4"/>
          <p:cNvPicPr/>
          <p:nvPr/>
        </p:nvPicPr>
        <p:blipFill rotWithShape="1">
          <a:blip r:embed="rId3"/>
          <a:stretch>
            <a:fillRect/>
          </a:stretch>
        </p:blipFill>
        <p:spPr>
          <a:xfrm>
            <a:off x="6368449" y="4516910"/>
            <a:ext cx="4502313" cy="1959318"/>
          </a:xfrm>
          <a:prstGeom prst="rect">
            <a:avLst/>
          </a:prstGeom>
          <a:noFill/>
          <a:ln>
            <a:noFill/>
          </a:ln>
          <a:effectLst/>
        </p:spPr>
      </p:pic>
    </p:spTree>
    <p:extLst>
      <p:ext uri="{BB962C8B-B14F-4D97-AF65-F5344CB8AC3E}">
        <p14:creationId xmlns:p14="http://schemas.microsoft.com/office/powerpoint/2010/main" val="19484669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제목 6">
            <a:extLst>
              <a:ext uri="{FF2B5EF4-FFF2-40B4-BE49-F238E27FC236}">
                <a16:creationId xmlns:a16="http://schemas.microsoft.com/office/drawing/2014/main" id="{645C9ACE-3491-16BC-ADAB-5927C892071D}"/>
              </a:ext>
            </a:extLst>
          </p:cNvPr>
          <p:cNvSpPr>
            <a:spLocks noGrp="1"/>
          </p:cNvSpPr>
          <p:nvPr>
            <p:ph type="title"/>
          </p:nvPr>
        </p:nvSpPr>
        <p:spPr>
          <a:xfrm>
            <a:off x="838200" y="0"/>
            <a:ext cx="10515600" cy="1325563"/>
          </a:xfrm>
        </p:spPr>
        <p:txBody>
          <a:bodyPr>
            <a:normAutofit/>
          </a:bodyPr>
          <a:lstStyle/>
          <a:p>
            <a:r>
              <a:rPr lang="ko-KR" altLang="en-US" sz="3600" dirty="0"/>
              <a:t>목차</a:t>
            </a:r>
          </a:p>
        </p:txBody>
      </p:sp>
      <p:sp>
        <p:nvSpPr>
          <p:cNvPr id="2" name="내용 개체 틀 2">
            <a:extLst>
              <a:ext uri="{FF2B5EF4-FFF2-40B4-BE49-F238E27FC236}">
                <a16:creationId xmlns:a16="http://schemas.microsoft.com/office/drawing/2014/main" id="{E3A59A30-05BC-E3EF-A5AB-D9E1F917C5BB}"/>
              </a:ext>
            </a:extLst>
          </p:cNvPr>
          <p:cNvSpPr>
            <a:spLocks noGrp="1"/>
          </p:cNvSpPr>
          <p:nvPr>
            <p:ph idx="1"/>
          </p:nvPr>
        </p:nvSpPr>
        <p:spPr>
          <a:xfrm>
            <a:off x="838200" y="1218855"/>
            <a:ext cx="4210878" cy="5436644"/>
          </a:xfrm>
        </p:spPr>
        <p:txBody>
          <a:bodyPr>
            <a:normAutofit/>
          </a:bodyPr>
          <a:lstStyle/>
          <a:p>
            <a:pPr marL="514350" indent="-514350">
              <a:buAutoNum type="arabicPeriod"/>
            </a:pPr>
            <a:r>
              <a:rPr lang="ko-KR" altLang="en-US" sz="2000" dirty="0">
                <a:latin typeface="NanumBarunGothic" panose="020B0603020101020101" pitchFamily="34" charset="-127"/>
                <a:ea typeface="NanumBarunGothic" panose="020B0603020101020101" pitchFamily="34" charset="-127"/>
              </a:rPr>
              <a:t>군집분석</a:t>
            </a:r>
            <a:endParaRPr lang="en-US" altLang="ko-KR" sz="2000" dirty="0">
              <a:latin typeface="NanumBarunGothic" panose="020B0603020101020101" pitchFamily="34" charset="-127"/>
              <a:ea typeface="NanumBarunGothic" panose="020B0603020101020101" pitchFamily="34" charset="-127"/>
            </a:endParaRPr>
          </a:p>
          <a:p>
            <a:pPr>
              <a:buFontTx/>
              <a:buChar char="-"/>
            </a:pPr>
            <a:r>
              <a:rPr lang="en-US" altLang="ko-KR" sz="2000" dirty="0">
                <a:latin typeface="NanumBarunGothic" panose="020B0603020101020101" pitchFamily="34" charset="-127"/>
                <a:ea typeface="NanumBarunGothic" panose="020B0603020101020101" pitchFamily="34" charset="-127"/>
              </a:rPr>
              <a:t>K-means </a:t>
            </a:r>
            <a:r>
              <a:rPr lang="ko-KR" altLang="en-US" sz="2000" dirty="0">
                <a:latin typeface="NanumBarunGothic" panose="020B0603020101020101" pitchFamily="34" charset="-127"/>
                <a:ea typeface="NanumBarunGothic" panose="020B0603020101020101" pitchFamily="34" charset="-127"/>
              </a:rPr>
              <a:t>알고리즘</a:t>
            </a:r>
            <a:endParaRPr lang="en-US" altLang="ko-KR" sz="2000" dirty="0">
              <a:latin typeface="NanumBarunGothic" panose="020B0603020101020101" pitchFamily="34" charset="-127"/>
              <a:ea typeface="NanumBarunGothic" panose="020B0603020101020101" pitchFamily="34" charset="-127"/>
            </a:endParaRPr>
          </a:p>
          <a:p>
            <a:pPr>
              <a:buFontTx/>
              <a:buChar char="-"/>
            </a:pPr>
            <a:r>
              <a:rPr lang="ko-KR" altLang="en-US" sz="2000" dirty="0">
                <a:latin typeface="NanumBarunGothic" panose="020B0603020101020101" pitchFamily="34" charset="-127"/>
                <a:ea typeface="NanumBarunGothic" panose="020B0603020101020101" pitchFamily="34" charset="-127"/>
              </a:rPr>
              <a:t>군집의 개수 결정 방법</a:t>
            </a:r>
            <a:endParaRPr lang="en-US" altLang="ko-KR" sz="2000" dirty="0">
              <a:latin typeface="NanumBarunGothic" panose="020B0603020101020101" pitchFamily="34" charset="-127"/>
              <a:ea typeface="NanumBarunGothic" panose="020B0603020101020101" pitchFamily="34" charset="-127"/>
            </a:endParaRPr>
          </a:p>
          <a:p>
            <a:pPr>
              <a:buFontTx/>
              <a:buChar char="-"/>
            </a:pPr>
            <a:r>
              <a:rPr lang="ko-KR" altLang="en-US" sz="2000" dirty="0" err="1">
                <a:latin typeface="NanumBarunGothic" panose="020B0603020101020101" pitchFamily="34" charset="-127"/>
                <a:ea typeface="NanumBarunGothic" panose="020B0603020101020101" pitchFamily="34" charset="-127"/>
              </a:rPr>
              <a:t>엘보우</a:t>
            </a:r>
            <a:r>
              <a:rPr lang="ko-KR" altLang="en-US" sz="2000" dirty="0">
                <a:latin typeface="NanumBarunGothic" panose="020B0603020101020101" pitchFamily="34" charset="-127"/>
                <a:ea typeface="NanumBarunGothic" panose="020B0603020101020101" pitchFamily="34" charset="-127"/>
              </a:rPr>
              <a:t> 방법</a:t>
            </a:r>
            <a:endParaRPr lang="en-US" altLang="ko-KR" sz="2000" dirty="0">
              <a:latin typeface="NanumBarunGothic" panose="020B0603020101020101" pitchFamily="34" charset="-127"/>
              <a:ea typeface="NanumBarunGothic" panose="020B0603020101020101" pitchFamily="34" charset="-127"/>
            </a:endParaRPr>
          </a:p>
          <a:p>
            <a:pPr>
              <a:buFontTx/>
              <a:buChar char="-"/>
            </a:pPr>
            <a:r>
              <a:rPr lang="ko-KR" altLang="en-US" sz="2000" dirty="0">
                <a:latin typeface="NanumBarunGothic" panose="020B0603020101020101" pitchFamily="34" charset="-127"/>
                <a:ea typeface="NanumBarunGothic" panose="020B0603020101020101" pitchFamily="34" charset="-127"/>
              </a:rPr>
              <a:t>실루엣 계수</a:t>
            </a:r>
            <a:endParaRPr lang="en-US" altLang="ko-KR" sz="2000" dirty="0">
              <a:latin typeface="NanumBarunGothic" panose="020B0603020101020101" pitchFamily="34" charset="-127"/>
              <a:ea typeface="NanumBarunGothic" panose="020B0603020101020101" pitchFamily="34" charset="-127"/>
            </a:endParaRPr>
          </a:p>
          <a:p>
            <a:pPr marL="0" indent="0">
              <a:buNone/>
            </a:pPr>
            <a:endParaRPr lang="en-US" altLang="ko-KR" sz="2000" dirty="0">
              <a:latin typeface="NanumBarunGothic" panose="020B0603020101020101" pitchFamily="34" charset="-127"/>
              <a:ea typeface="NanumBarunGothic" panose="020B0603020101020101" pitchFamily="34" charset="-127"/>
            </a:endParaRPr>
          </a:p>
          <a:p>
            <a:pPr marL="0" indent="0">
              <a:buNone/>
            </a:pPr>
            <a:r>
              <a:rPr lang="en-US" altLang="ko-KR" sz="2000" dirty="0">
                <a:latin typeface="NanumBarunGothic" panose="020B0603020101020101" pitchFamily="34" charset="-127"/>
                <a:ea typeface="NanumBarunGothic" panose="020B0603020101020101" pitchFamily="34" charset="-127"/>
              </a:rPr>
              <a:t>2. </a:t>
            </a:r>
            <a:r>
              <a:rPr lang="ko-KR" altLang="en-US" sz="2000" dirty="0">
                <a:latin typeface="NanumBarunGothic" panose="020B0603020101020101" pitchFamily="34" charset="-127"/>
                <a:ea typeface="NanumBarunGothic" panose="020B0603020101020101" pitchFamily="34" charset="-127"/>
              </a:rPr>
              <a:t>주성분 분석</a:t>
            </a:r>
            <a:endParaRPr lang="en-US" altLang="ko-KR" sz="2000" dirty="0">
              <a:latin typeface="NanumBarunGothic" panose="020B0603020101020101" pitchFamily="34" charset="-127"/>
              <a:ea typeface="NanumBarunGothic" panose="020B0603020101020101" pitchFamily="34" charset="-127"/>
            </a:endParaRPr>
          </a:p>
          <a:p>
            <a:pPr>
              <a:buFontTx/>
              <a:buChar char="-"/>
            </a:pPr>
            <a:r>
              <a:rPr lang="ko-KR" altLang="en-US" sz="2000" dirty="0">
                <a:latin typeface="NanumBarunGothic" panose="020B0603020101020101" pitchFamily="34" charset="-127"/>
                <a:ea typeface="NanumBarunGothic" panose="020B0603020101020101" pitchFamily="34" charset="-127"/>
              </a:rPr>
              <a:t>왜 </a:t>
            </a:r>
            <a:r>
              <a:rPr lang="en-US" altLang="ko-KR" sz="2000" dirty="0">
                <a:latin typeface="NanumBarunGothic" panose="020B0603020101020101" pitchFamily="34" charset="-127"/>
                <a:ea typeface="NanumBarunGothic" panose="020B0603020101020101" pitchFamily="34" charset="-127"/>
              </a:rPr>
              <a:t>PCA</a:t>
            </a:r>
            <a:r>
              <a:rPr lang="ko-KR" altLang="en-US" sz="2000" dirty="0">
                <a:latin typeface="NanumBarunGothic" panose="020B0603020101020101" pitchFamily="34" charset="-127"/>
                <a:ea typeface="NanumBarunGothic" panose="020B0603020101020101" pitchFamily="34" charset="-127"/>
              </a:rPr>
              <a:t>가 필요한가</a:t>
            </a:r>
            <a:r>
              <a:rPr lang="en-US" altLang="ko-KR" sz="2000" dirty="0">
                <a:latin typeface="NanumBarunGothic" panose="020B0603020101020101" pitchFamily="34" charset="-127"/>
                <a:ea typeface="NanumBarunGothic" panose="020B0603020101020101" pitchFamily="34" charset="-127"/>
              </a:rPr>
              <a:t>?</a:t>
            </a:r>
          </a:p>
          <a:p>
            <a:pPr>
              <a:buFontTx/>
              <a:buChar char="-"/>
            </a:pPr>
            <a:r>
              <a:rPr lang="en-US" altLang="ko-KR" sz="2000" dirty="0">
                <a:latin typeface="NanumBarunGothic" panose="020B0603020101020101" pitchFamily="34" charset="-127"/>
                <a:ea typeface="NanumBarunGothic" panose="020B0603020101020101" pitchFamily="34" charset="-127"/>
              </a:rPr>
              <a:t>PCA</a:t>
            </a:r>
            <a:r>
              <a:rPr lang="ko-KR" altLang="en-US" sz="2000" dirty="0">
                <a:latin typeface="NanumBarunGothic" panose="020B0603020101020101" pitchFamily="34" charset="-127"/>
                <a:ea typeface="NanumBarunGothic" panose="020B0603020101020101" pitchFamily="34" charset="-127"/>
              </a:rPr>
              <a:t> 핵심원리</a:t>
            </a:r>
            <a:endParaRPr lang="en-US" altLang="ko-KR" sz="2000" dirty="0">
              <a:latin typeface="NanumBarunGothic" panose="020B0603020101020101" pitchFamily="34" charset="-127"/>
              <a:ea typeface="NanumBarunGothic" panose="020B0603020101020101" pitchFamily="34" charset="-127"/>
            </a:endParaRPr>
          </a:p>
          <a:p>
            <a:pPr>
              <a:buFontTx/>
              <a:buChar char="-"/>
            </a:pPr>
            <a:r>
              <a:rPr lang="en-US" altLang="ko-KR" sz="2000" dirty="0">
                <a:latin typeface="NanumBarunGothic" panose="020B0603020101020101" pitchFamily="34" charset="-127"/>
                <a:ea typeface="NanumBarunGothic" panose="020B0603020101020101" pitchFamily="34" charset="-127"/>
              </a:rPr>
              <a:t>PCA</a:t>
            </a:r>
            <a:r>
              <a:rPr lang="ko-KR" altLang="en-US" sz="2000" dirty="0">
                <a:latin typeface="NanumBarunGothic" panose="020B0603020101020101" pitchFamily="34" charset="-127"/>
                <a:ea typeface="NanumBarunGothic" panose="020B0603020101020101" pitchFamily="34" charset="-127"/>
              </a:rPr>
              <a:t> 전체 과정</a:t>
            </a:r>
            <a:endParaRPr lang="en-US" altLang="ko-KR" sz="2000" dirty="0">
              <a:latin typeface="NanumBarunGothic" panose="020B0603020101020101" pitchFamily="34" charset="-127"/>
              <a:ea typeface="NanumBarunGothic" panose="020B0603020101020101" pitchFamily="34" charset="-127"/>
            </a:endParaRPr>
          </a:p>
          <a:p>
            <a:pPr>
              <a:buFontTx/>
              <a:buChar char="-"/>
            </a:pPr>
            <a:r>
              <a:rPr lang="ko-KR" altLang="en-US" sz="2000" dirty="0">
                <a:latin typeface="NanumBarunGothic" panose="020B0603020101020101" pitchFamily="34" charset="-127"/>
                <a:ea typeface="NanumBarunGothic" panose="020B0603020101020101" pitchFamily="34" charset="-127"/>
              </a:rPr>
              <a:t>주성분 개수를 결정하는 통상적 기준</a:t>
            </a:r>
            <a:endParaRPr lang="en-US" altLang="ko-KR" sz="2000" dirty="0">
              <a:latin typeface="NanumBarunGothic" panose="020B0603020101020101" pitchFamily="34" charset="-127"/>
              <a:ea typeface="NanumBarunGothic" panose="020B0603020101020101" pitchFamily="34" charset="-127"/>
            </a:endParaRPr>
          </a:p>
          <a:p>
            <a:pPr>
              <a:buFontTx/>
              <a:buChar char="-"/>
            </a:pPr>
            <a:r>
              <a:rPr lang="en-US" altLang="ko-KR" sz="2000" dirty="0">
                <a:latin typeface="NanumBarunGothic" panose="020B0603020101020101" pitchFamily="34" charset="-127"/>
                <a:ea typeface="NanumBarunGothic" panose="020B0603020101020101" pitchFamily="34" charset="-127"/>
              </a:rPr>
              <a:t>Scree Plot</a:t>
            </a:r>
          </a:p>
          <a:p>
            <a:pPr>
              <a:buFontTx/>
              <a:buChar char="-"/>
            </a:pPr>
            <a:r>
              <a:rPr lang="en-US" altLang="ko-KR" sz="2000" dirty="0">
                <a:latin typeface="NanumBarunGothic" panose="020B0603020101020101" pitchFamily="34" charset="-127"/>
                <a:ea typeface="NanumBarunGothic" panose="020B0603020101020101" pitchFamily="34" charset="-127"/>
              </a:rPr>
              <a:t>PCA</a:t>
            </a:r>
            <a:r>
              <a:rPr lang="ko-KR" altLang="en-US" sz="2000" dirty="0">
                <a:latin typeface="NanumBarunGothic" panose="020B0603020101020101" pitchFamily="34" charset="-127"/>
                <a:ea typeface="NanumBarunGothic" panose="020B0603020101020101" pitchFamily="34" charset="-127"/>
              </a:rPr>
              <a:t>와 군집분석</a:t>
            </a:r>
            <a:endParaRPr lang="en-US" altLang="ko-KR" sz="2000" dirty="0">
              <a:latin typeface="NanumBarunGothic" panose="020B0603020101020101" pitchFamily="34" charset="-127"/>
              <a:ea typeface="NanumBarunGothic" panose="020B0603020101020101" pitchFamily="34" charset="-127"/>
            </a:endParaRPr>
          </a:p>
        </p:txBody>
      </p:sp>
      <p:sp>
        <p:nvSpPr>
          <p:cNvPr id="3" name="내용 개체 틀 2">
            <a:extLst>
              <a:ext uri="{FF2B5EF4-FFF2-40B4-BE49-F238E27FC236}">
                <a16:creationId xmlns:a16="http://schemas.microsoft.com/office/drawing/2014/main" id="{50AA08B5-D4FA-73FE-55A1-02780C0790BE}"/>
              </a:ext>
            </a:extLst>
          </p:cNvPr>
          <p:cNvSpPr txBox="1">
            <a:spLocks/>
          </p:cNvSpPr>
          <p:nvPr/>
        </p:nvSpPr>
        <p:spPr>
          <a:xfrm>
            <a:off x="6096000" y="1218854"/>
            <a:ext cx="4210878" cy="4957521"/>
          </a:xfrm>
          <a:prstGeom prst="rect">
            <a:avLst/>
          </a:prstGeom>
        </p:spPr>
        <p:txBody>
          <a:bodyPr vert="horz" lIns="91440" tIns="45720" rIns="91440" bIns="45720" rtlCol="0">
            <a:norm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ko-KR" sz="2000" dirty="0">
                <a:latin typeface="NanumBarunGothic" panose="020B0603020101020101" pitchFamily="34" charset="-127"/>
                <a:ea typeface="NanumBarunGothic" panose="020B0603020101020101" pitchFamily="34" charset="-127"/>
              </a:rPr>
              <a:t>3.</a:t>
            </a:r>
            <a:r>
              <a:rPr lang="ko-KR" altLang="en-US" sz="2000" dirty="0">
                <a:latin typeface="NanumBarunGothic" panose="020B0603020101020101" pitchFamily="34" charset="-127"/>
                <a:ea typeface="NanumBarunGothic" panose="020B0603020101020101" pitchFamily="34" charset="-127"/>
              </a:rPr>
              <a:t> 코드</a:t>
            </a:r>
            <a:endParaRPr lang="en-US" altLang="ko-KR" sz="2000" dirty="0">
              <a:latin typeface="NanumBarunGothic" panose="020B0603020101020101" pitchFamily="34" charset="-127"/>
              <a:ea typeface="NanumBarunGothic" panose="020B0603020101020101" pitchFamily="34" charset="-127"/>
            </a:endParaRPr>
          </a:p>
          <a:p>
            <a:pPr>
              <a:buFontTx/>
              <a:buChar char="-"/>
            </a:pPr>
            <a:r>
              <a:rPr lang="ko-KR" altLang="en-US" sz="2000" dirty="0">
                <a:latin typeface="NanumBarunGothic" panose="020B0603020101020101" pitchFamily="34" charset="-127"/>
                <a:ea typeface="NanumBarunGothic" panose="020B0603020101020101" pitchFamily="34" charset="-127"/>
              </a:rPr>
              <a:t>데이터 </a:t>
            </a:r>
            <a:r>
              <a:rPr lang="ko-KR" altLang="en-US" sz="2000" dirty="0" err="1">
                <a:latin typeface="NanumBarunGothic" panose="020B0603020101020101" pitchFamily="34" charset="-127"/>
                <a:ea typeface="NanumBarunGothic" panose="020B0603020101020101" pitchFamily="34" charset="-127"/>
              </a:rPr>
              <a:t>전처리</a:t>
            </a:r>
            <a:endParaRPr lang="en-US" altLang="ko-KR" sz="2000" dirty="0">
              <a:latin typeface="NanumBarunGothic" panose="020B0603020101020101" pitchFamily="34" charset="-127"/>
              <a:ea typeface="NanumBarunGothic" panose="020B0603020101020101" pitchFamily="34" charset="-127"/>
            </a:endParaRPr>
          </a:p>
          <a:p>
            <a:pPr>
              <a:buFontTx/>
              <a:buChar char="-"/>
            </a:pPr>
            <a:r>
              <a:rPr lang="en-US" altLang="ko-KR" sz="2000" dirty="0">
                <a:latin typeface="NanumBarunGothic" panose="020B0603020101020101" pitchFamily="34" charset="-127"/>
                <a:ea typeface="NanumBarunGothic" panose="020B0603020101020101" pitchFamily="34" charset="-127"/>
              </a:rPr>
              <a:t>PCA</a:t>
            </a:r>
          </a:p>
          <a:p>
            <a:pPr>
              <a:buFontTx/>
              <a:buChar char="-"/>
            </a:pPr>
            <a:r>
              <a:rPr lang="ko-KR" altLang="en-US" sz="2000" dirty="0">
                <a:latin typeface="NanumBarunGothic" panose="020B0603020101020101" pitchFamily="34" charset="-127"/>
                <a:ea typeface="NanumBarunGothic" panose="020B0603020101020101" pitchFamily="34" charset="-127"/>
              </a:rPr>
              <a:t>군집분석</a:t>
            </a:r>
            <a:endParaRPr lang="en-US" altLang="ko-KR" sz="2000" dirty="0">
              <a:latin typeface="NanumBarunGothic" panose="020B0603020101020101" pitchFamily="34" charset="-127"/>
              <a:ea typeface="NanumBarunGothic" panose="020B0603020101020101" pitchFamily="34" charset="-127"/>
            </a:endParaRPr>
          </a:p>
          <a:p>
            <a:pPr>
              <a:buFontTx/>
              <a:buChar char="-"/>
            </a:pPr>
            <a:r>
              <a:rPr lang="ko-KR" altLang="en-US" sz="2000" dirty="0">
                <a:latin typeface="NanumBarunGothic" panose="020B0603020101020101" pitchFamily="34" charset="-127"/>
                <a:ea typeface="NanumBarunGothic" panose="020B0603020101020101" pitchFamily="34" charset="-127"/>
              </a:rPr>
              <a:t>클러스터링 결과 요약 테이블 생성</a:t>
            </a:r>
            <a:endParaRPr lang="en-US" altLang="ko-KR" sz="2000" dirty="0">
              <a:latin typeface="NanumBarunGothic" panose="020B0603020101020101" pitchFamily="34" charset="-127"/>
              <a:ea typeface="NanumBarunGothic" panose="020B0603020101020101" pitchFamily="34" charset="-127"/>
            </a:endParaRPr>
          </a:p>
          <a:p>
            <a:pPr>
              <a:buFontTx/>
              <a:buChar char="-"/>
            </a:pPr>
            <a:r>
              <a:rPr lang="ko-KR" altLang="en-US" sz="2000" dirty="0" err="1">
                <a:latin typeface="NanumBarunGothic" panose="020B0603020101020101" pitchFamily="34" charset="-127"/>
                <a:ea typeface="NanumBarunGothic" panose="020B0603020101020101" pitchFamily="34" charset="-127"/>
              </a:rPr>
              <a:t>박스플롯</a:t>
            </a:r>
            <a:r>
              <a:rPr lang="ko-KR" altLang="en-US" sz="2000" dirty="0">
                <a:latin typeface="NanumBarunGothic" panose="020B0603020101020101" pitchFamily="34" charset="-127"/>
                <a:ea typeface="NanumBarunGothic" panose="020B0603020101020101" pitchFamily="34" charset="-127"/>
              </a:rPr>
              <a:t> 생성</a:t>
            </a:r>
            <a:endParaRPr lang="en-US" altLang="ko-KR" sz="2000" dirty="0">
              <a:latin typeface="NanumBarunGothic" panose="020B0603020101020101" pitchFamily="34" charset="-127"/>
              <a:ea typeface="NanumBarunGothic" panose="020B0603020101020101" pitchFamily="34" charset="-127"/>
            </a:endParaRPr>
          </a:p>
          <a:p>
            <a:pPr marL="0" indent="0">
              <a:buNone/>
            </a:pPr>
            <a:endParaRPr lang="en-US" altLang="ko-KR" sz="2000" dirty="0">
              <a:latin typeface="NanumBarunGothic" panose="020B0603020101020101" pitchFamily="34" charset="-127"/>
              <a:ea typeface="NanumBarunGothic" panose="020B0603020101020101" pitchFamily="34" charset="-127"/>
            </a:endParaRPr>
          </a:p>
          <a:p>
            <a:pPr marL="0" indent="0">
              <a:buNone/>
            </a:pPr>
            <a:r>
              <a:rPr lang="en-US" altLang="ko-KR" sz="2000" dirty="0">
                <a:latin typeface="NanumBarunGothic" panose="020B0603020101020101" pitchFamily="34" charset="-127"/>
                <a:ea typeface="NanumBarunGothic" panose="020B0603020101020101" pitchFamily="34" charset="-127"/>
              </a:rPr>
              <a:t>4.</a:t>
            </a:r>
            <a:r>
              <a:rPr lang="ko-KR" altLang="en-US" sz="2000" dirty="0">
                <a:latin typeface="NanumBarunGothic" panose="020B0603020101020101" pitchFamily="34" charset="-127"/>
                <a:ea typeface="NanumBarunGothic" panose="020B0603020101020101" pitchFamily="34" charset="-127"/>
              </a:rPr>
              <a:t> 결과</a:t>
            </a:r>
            <a:endParaRPr lang="en-US" altLang="ko-KR" sz="2000" dirty="0">
              <a:latin typeface="NanumBarunGothic" panose="020B0603020101020101" pitchFamily="34" charset="-127"/>
              <a:ea typeface="NanumBarunGothic" panose="020B0603020101020101" pitchFamily="34" charset="-127"/>
            </a:endParaRPr>
          </a:p>
        </p:txBody>
      </p:sp>
    </p:spTree>
    <p:extLst>
      <p:ext uri="{BB962C8B-B14F-4D97-AF65-F5344CB8AC3E}">
        <p14:creationId xmlns:p14="http://schemas.microsoft.com/office/powerpoint/2010/main" val="1626449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09599" y="465138"/>
            <a:ext cx="10972798" cy="1143000"/>
          </a:xfrm>
        </p:spPr>
        <p:txBody>
          <a:bodyPr/>
          <a:lstStyle/>
          <a:p>
            <a:pPr lvl="0" algn="l">
              <a:defRPr/>
            </a:pPr>
            <a:r>
              <a:rPr lang="en-US" altLang="ko-KR"/>
              <a:t>PCA </a:t>
            </a:r>
            <a:r>
              <a:rPr lang="ko-KR" altLang="en-US" sz="4200"/>
              <a:t>전체</a:t>
            </a:r>
            <a:r>
              <a:rPr lang="ko-KR" altLang="en-US" sz="4000"/>
              <a:t>과정</a:t>
            </a:r>
          </a:p>
        </p:txBody>
      </p:sp>
      <p:sp>
        <p:nvSpPr>
          <p:cNvPr id="3" name="내용 개체 틀 2"/>
          <p:cNvSpPr>
            <a:spLocks noGrp="1"/>
          </p:cNvSpPr>
          <p:nvPr>
            <p:ph idx="1"/>
          </p:nvPr>
        </p:nvSpPr>
        <p:spPr>
          <a:xfrm>
            <a:off x="609599" y="1733550"/>
            <a:ext cx="10972798" cy="4525963"/>
          </a:xfrm>
        </p:spPr>
        <p:txBody>
          <a:bodyPr/>
          <a:lstStyle/>
          <a:p>
            <a:pPr marL="0" lvl="0" indent="0" algn="just">
              <a:lnSpc>
                <a:spcPct val="160000"/>
              </a:lnSpc>
              <a:spcBef>
                <a:spcPts val="0"/>
              </a:spcBef>
              <a:spcAft>
                <a:spcPts val="0"/>
              </a:spcAft>
              <a:buNone/>
              <a:defRPr/>
            </a:pPr>
            <a:r>
              <a:rPr lang="EN-US" sz="1900" b="0" i="0" u="none" strike="noStrike" baseline="0">
                <a:solidFill>
                  <a:srgbClr val="000000"/>
                </a:solidFill>
                <a:latin typeface="함초롬바탕"/>
                <a:ea typeface="함초롬바탕"/>
              </a:rPr>
              <a:t>3) </a:t>
            </a:r>
            <a:r>
              <a:rPr sz="1900" b="1" i="0" u="none" strike="noStrike" baseline="0">
                <a:solidFill>
                  <a:srgbClr val="000000"/>
                </a:solidFill>
                <a:latin typeface="함초롬바탕"/>
                <a:ea typeface="함초롬바탕"/>
                <a:cs typeface="함초롬바탕"/>
              </a:rPr>
              <a:t>고윳값 및 고유벡터 계산</a:t>
            </a:r>
            <a:r>
              <a:rPr lang="EN-US" sz="1900" b="0" i="0" u="none" strike="noStrike" baseline="0">
                <a:solidFill>
                  <a:srgbClr val="000000"/>
                </a:solidFill>
                <a:latin typeface="함초롬바탕"/>
                <a:ea typeface="함초롬바탕"/>
              </a:rPr>
              <a:t>: </a:t>
            </a:r>
            <a:r>
              <a:rPr sz="1900" b="0" i="0" u="none" strike="noStrike" baseline="0">
                <a:solidFill>
                  <a:srgbClr val="000000"/>
                </a:solidFill>
                <a:latin typeface="함초롬바탕"/>
                <a:ea typeface="함초롬바탕"/>
                <a:cs typeface="함초롬바탕"/>
              </a:rPr>
              <a:t>공분산 행렬의 고윳값과 고유벡터를 계산한다</a:t>
            </a:r>
            <a:r>
              <a:rPr lang="EN-US" sz="1900" b="0" i="0" u="none" strike="noStrike" baseline="0">
                <a:solidFill>
                  <a:srgbClr val="000000"/>
                </a:solidFill>
                <a:latin typeface="함초롬바탕"/>
                <a:ea typeface="함초롬바탕"/>
              </a:rPr>
              <a:t>. </a:t>
            </a:r>
            <a:r>
              <a:rPr sz="1900" b="0" i="0" u="none" strike="noStrike" baseline="0">
                <a:solidFill>
                  <a:srgbClr val="000000"/>
                </a:solidFill>
                <a:latin typeface="함초롬바탕"/>
                <a:ea typeface="함초롬바탕"/>
                <a:cs typeface="함초롬바탕"/>
              </a:rPr>
              <a:t>고윳값은 데이터의</a:t>
            </a:r>
          </a:p>
          <a:p>
            <a:pPr marL="0" lvl="0" indent="0" algn="just">
              <a:lnSpc>
                <a:spcPct val="160000"/>
              </a:lnSpc>
              <a:spcBef>
                <a:spcPts val="0"/>
              </a:spcBef>
              <a:spcAft>
                <a:spcPts val="0"/>
              </a:spcAft>
              <a:buNone/>
              <a:defRPr/>
            </a:pPr>
            <a:r>
              <a:rPr sz="1900" b="0" i="0" u="none" strike="noStrike" baseline="0">
                <a:solidFill>
                  <a:srgbClr val="000000"/>
                </a:solidFill>
                <a:latin typeface="함초롬바탕"/>
                <a:ea typeface="함초롬바탕"/>
                <a:cs typeface="함초롬바탕"/>
              </a:rPr>
              <a:t>분산을 나타내고</a:t>
            </a:r>
            <a:r>
              <a:rPr lang="EN-US" sz="1900" b="0" i="0" u="none" strike="noStrike" baseline="0">
                <a:solidFill>
                  <a:srgbClr val="000000"/>
                </a:solidFill>
                <a:latin typeface="함초롬바탕"/>
                <a:ea typeface="함초롬바탕"/>
              </a:rPr>
              <a:t>, </a:t>
            </a:r>
            <a:r>
              <a:rPr sz="1900" b="0" i="0" u="none" strike="noStrike" baseline="0">
                <a:solidFill>
                  <a:srgbClr val="000000"/>
                </a:solidFill>
                <a:latin typeface="함초롬바탕"/>
                <a:ea typeface="함초롬바탕"/>
                <a:cs typeface="함초롬바탕"/>
              </a:rPr>
              <a:t>고유벡터는 주성분의 방향을 나타낸다</a:t>
            </a:r>
            <a:r>
              <a:rPr lang="EN-US" sz="1900" b="0" i="0" u="none" strike="noStrike" baseline="0">
                <a:solidFill>
                  <a:srgbClr val="000000"/>
                </a:solidFill>
                <a:latin typeface="함초롬바탕"/>
                <a:ea typeface="함초롬바탕"/>
              </a:rPr>
              <a:t>.</a:t>
            </a:r>
            <a:endParaRPr lang="en-US" altLang="ko-KR" sz="1900" b="0" i="0" u="none" strike="noStrike" baseline="0">
              <a:solidFill>
                <a:srgbClr val="000000"/>
              </a:solidFill>
              <a:latin typeface="함초롬바탕"/>
              <a:ea typeface="함초롬바탕"/>
            </a:endParaRPr>
          </a:p>
          <a:p>
            <a:pPr marL="0" lvl="0" indent="0" algn="just">
              <a:lnSpc>
                <a:spcPct val="160000"/>
              </a:lnSpc>
              <a:spcBef>
                <a:spcPts val="0"/>
              </a:spcBef>
              <a:spcAft>
                <a:spcPts val="0"/>
              </a:spcAft>
              <a:buNone/>
              <a:defRPr/>
            </a:pPr>
            <a:endParaRPr lang="en-US" altLang="ko-KR" sz="1900" b="0" i="0" u="none" strike="noStrike" baseline="0">
              <a:solidFill>
                <a:srgbClr val="000000"/>
              </a:solidFill>
              <a:latin typeface="함초롬바탕"/>
              <a:ea typeface="함초롬바탕"/>
            </a:endParaRPr>
          </a:p>
          <a:p>
            <a:pPr marL="0" lvl="0" indent="0" algn="just">
              <a:lnSpc>
                <a:spcPct val="160000"/>
              </a:lnSpc>
              <a:spcBef>
                <a:spcPts val="0"/>
              </a:spcBef>
              <a:spcAft>
                <a:spcPts val="0"/>
              </a:spcAft>
              <a:buNone/>
              <a:defRPr/>
            </a:pPr>
            <a:r>
              <a:rPr lang="en-US" altLang="ko-KR" sz="1900" b="0" i="0" u="none" strike="noStrike" baseline="0">
                <a:solidFill>
                  <a:srgbClr val="000000"/>
                </a:solidFill>
                <a:latin typeface="함초롬바탕"/>
                <a:ea typeface="함초롬바탕"/>
              </a:rPr>
              <a:t>4</a:t>
            </a:r>
            <a:r>
              <a:rPr lang="EN-US" sz="1900" b="0" i="0" u="none" strike="noStrike" baseline="0">
                <a:solidFill>
                  <a:srgbClr val="000000"/>
                </a:solidFill>
                <a:latin typeface="함초롬바탕"/>
                <a:ea typeface="함초롬바탕"/>
              </a:rPr>
              <a:t>) </a:t>
            </a:r>
            <a:r>
              <a:rPr sz="1900" b="1" i="0" u="none" strike="noStrike" baseline="0">
                <a:solidFill>
                  <a:srgbClr val="000000"/>
                </a:solidFill>
                <a:latin typeface="함초롬바탕"/>
                <a:ea typeface="함초롬바탕"/>
                <a:cs typeface="함초롬바탕"/>
              </a:rPr>
              <a:t>주성분 선택</a:t>
            </a:r>
            <a:r>
              <a:rPr lang="EN-US" sz="1900" b="0" i="0" u="none" strike="noStrike" baseline="0">
                <a:solidFill>
                  <a:srgbClr val="000000"/>
                </a:solidFill>
                <a:latin typeface="함초롬바탕"/>
                <a:ea typeface="함초롬바탕"/>
              </a:rPr>
              <a:t>: </a:t>
            </a:r>
            <a:r>
              <a:rPr sz="1900" b="0" i="0" u="none" strike="noStrike" baseline="0">
                <a:solidFill>
                  <a:srgbClr val="000000"/>
                </a:solidFill>
                <a:latin typeface="함초롬바탕"/>
                <a:ea typeface="함초롬바탕"/>
                <a:cs typeface="함초롬바탕"/>
              </a:rPr>
              <a:t>고유값이 큰 순서대로 주성분을 선택한다</a:t>
            </a:r>
            <a:r>
              <a:rPr lang="EN-US" sz="1900" b="0" i="0" u="none" strike="noStrike" baseline="0">
                <a:solidFill>
                  <a:srgbClr val="000000"/>
                </a:solidFill>
                <a:latin typeface="함초롬바탕"/>
                <a:ea typeface="함초롬바탕"/>
              </a:rPr>
              <a:t>. </a:t>
            </a:r>
            <a:r>
              <a:rPr sz="1900" b="0" i="0" u="none" strike="noStrike" baseline="0">
                <a:solidFill>
                  <a:srgbClr val="000000"/>
                </a:solidFill>
                <a:latin typeface="함초롬바탕"/>
                <a:ea typeface="함초롬바탕"/>
                <a:cs typeface="함초롬바탕"/>
              </a:rPr>
              <a:t>주성분 개수를 선택하는 방법으로</a:t>
            </a:r>
            <a:r>
              <a:rPr lang="EN-US" sz="1900" b="0" i="0" u="none" strike="noStrike" baseline="0">
                <a:solidFill>
                  <a:srgbClr val="000000"/>
                </a:solidFill>
                <a:latin typeface="함초롬바탕"/>
                <a:ea typeface="함초롬바탕"/>
              </a:rPr>
              <a:t>, </a:t>
            </a:r>
            <a:r>
              <a:rPr sz="1900" b="0" i="0" u="none" strike="noStrike" baseline="0">
                <a:solidFill>
                  <a:srgbClr val="FF0000"/>
                </a:solidFill>
                <a:latin typeface="함초롬바탕"/>
                <a:ea typeface="함초롬바탕"/>
                <a:cs typeface="함초롬바탕"/>
              </a:rPr>
              <a:t>누적 설명 분산 비율</a:t>
            </a:r>
            <a:r>
              <a:rPr lang="EN-US" sz="1900" b="0" i="0" u="none" strike="noStrike" baseline="0">
                <a:solidFill>
                  <a:srgbClr val="FF0000"/>
                </a:solidFill>
                <a:latin typeface="함초롬바탕"/>
                <a:ea typeface="함초롬바탕"/>
              </a:rPr>
              <a:t>(cumulative explained variance ratio)</a:t>
            </a:r>
            <a:r>
              <a:rPr sz="1900" b="0" i="0" u="none" strike="noStrike" baseline="0">
                <a:solidFill>
                  <a:srgbClr val="000000"/>
                </a:solidFill>
                <a:latin typeface="함초롬바탕"/>
                <a:ea typeface="함초롬바탕"/>
                <a:cs typeface="함초롬바탕"/>
              </a:rPr>
              <a:t>을 활용할 수 있으며</a:t>
            </a:r>
            <a:r>
              <a:rPr lang="EN-US" sz="1900" b="0" i="0" u="none" strike="noStrike" baseline="0">
                <a:solidFill>
                  <a:srgbClr val="000000"/>
                </a:solidFill>
                <a:latin typeface="함초롬바탕"/>
                <a:ea typeface="함초롬바탕"/>
              </a:rPr>
              <a:t>, </a:t>
            </a:r>
            <a:r>
              <a:rPr sz="1900" b="0" i="0" u="none" strike="noStrike" baseline="0">
                <a:solidFill>
                  <a:srgbClr val="000000"/>
                </a:solidFill>
                <a:latin typeface="함초롬바탕"/>
                <a:ea typeface="함초롬바탕"/>
                <a:cs typeface="함초롬바탕"/>
              </a:rPr>
              <a:t>누적 설명 분산 비율이 일정 수준</a:t>
            </a:r>
            <a:r>
              <a:rPr lang="EN-US" sz="1900" b="0" i="0" u="none" strike="noStrike" baseline="0">
                <a:solidFill>
                  <a:srgbClr val="000000"/>
                </a:solidFill>
                <a:latin typeface="함초롬바탕"/>
                <a:ea typeface="함초롬바탕"/>
              </a:rPr>
              <a:t>(</a:t>
            </a:r>
            <a:r>
              <a:rPr sz="1900" b="0" i="0" u="none" strike="noStrike" baseline="0">
                <a:solidFill>
                  <a:srgbClr val="000000"/>
                </a:solidFill>
                <a:latin typeface="함초롬바탕"/>
                <a:ea typeface="함초롬바탕"/>
                <a:cs typeface="함초롬바탕"/>
              </a:rPr>
              <a:t>예</a:t>
            </a:r>
            <a:r>
              <a:rPr lang="EN-US" sz="1900" b="0" i="0" u="none" strike="noStrike" baseline="0">
                <a:solidFill>
                  <a:srgbClr val="000000"/>
                </a:solidFill>
                <a:latin typeface="함초롬바탕"/>
                <a:ea typeface="함초롬바탕"/>
              </a:rPr>
              <a:t>: 95% </a:t>
            </a:r>
            <a:r>
              <a:rPr sz="1900" b="0" i="0" u="none" strike="noStrike" baseline="0">
                <a:solidFill>
                  <a:srgbClr val="000000"/>
                </a:solidFill>
                <a:latin typeface="함초롬바탕"/>
                <a:ea typeface="함초롬바탕"/>
                <a:cs typeface="함초롬바탕"/>
              </a:rPr>
              <a:t>또는 </a:t>
            </a:r>
            <a:r>
              <a:rPr lang="EN-US" sz="1900" b="0" i="0" u="none" strike="noStrike" baseline="0">
                <a:solidFill>
                  <a:srgbClr val="000000"/>
                </a:solidFill>
                <a:latin typeface="함초롬바탕"/>
                <a:ea typeface="함초롬바탕"/>
              </a:rPr>
              <a:t>99%) </a:t>
            </a:r>
            <a:r>
              <a:rPr sz="1900" b="0" i="0" u="none" strike="noStrike" baseline="0">
                <a:solidFill>
                  <a:srgbClr val="000000"/>
                </a:solidFill>
                <a:latin typeface="함초롬바탕"/>
                <a:ea typeface="함초롬바탕"/>
                <a:cs typeface="함초롬바탕"/>
              </a:rPr>
              <a:t>이상인 주성분까지 선택하여 차원 축소를 수행한다</a:t>
            </a:r>
            <a:r>
              <a:rPr lang="EN-US" sz="1900" b="0" i="0" u="none" strike="noStrike" baseline="0">
                <a:solidFill>
                  <a:srgbClr val="000000"/>
                </a:solidFill>
                <a:latin typeface="함초롬바탕"/>
                <a:ea typeface="함초롬바탕"/>
              </a:rPr>
              <a:t>.</a:t>
            </a:r>
          </a:p>
          <a:p>
            <a:pPr lvl="0" algn="just">
              <a:lnSpc>
                <a:spcPct val="160000"/>
              </a:lnSpc>
              <a:spcBef>
                <a:spcPts val="0"/>
              </a:spcBef>
              <a:spcAft>
                <a:spcPts val="0"/>
              </a:spcAft>
              <a:defRPr/>
            </a:pPr>
            <a:endParaRPr lang="EN-US" sz="1900" b="0" i="0" u="none" strike="noStrike" baseline="0">
              <a:solidFill>
                <a:srgbClr val="000000"/>
              </a:solidFill>
              <a:latin typeface="함초롬바탕"/>
              <a:ea typeface="함초롬바탕"/>
            </a:endParaRPr>
          </a:p>
          <a:p>
            <a:pPr marL="0" lvl="0" indent="0" algn="just">
              <a:lnSpc>
                <a:spcPct val="160000"/>
              </a:lnSpc>
              <a:spcBef>
                <a:spcPts val="0"/>
              </a:spcBef>
              <a:spcAft>
                <a:spcPts val="0"/>
              </a:spcAft>
              <a:buNone/>
              <a:defRPr/>
            </a:pPr>
            <a:r>
              <a:rPr lang="EN-US" sz="1900" b="0" i="0" u="none" strike="noStrike" baseline="0">
                <a:solidFill>
                  <a:srgbClr val="000000"/>
                </a:solidFill>
                <a:latin typeface="함초롬바탕"/>
                <a:ea typeface="함초롬바탕"/>
              </a:rPr>
              <a:t>5) </a:t>
            </a:r>
            <a:r>
              <a:rPr sz="1900" b="1" i="0" u="none" strike="noStrike" baseline="0">
                <a:solidFill>
                  <a:srgbClr val="000000"/>
                </a:solidFill>
                <a:latin typeface="함초롬바탕"/>
                <a:ea typeface="함초롬바탕"/>
                <a:cs typeface="함초롬바탕"/>
              </a:rPr>
              <a:t>주성분으로 원본 데이터 변환</a:t>
            </a:r>
            <a:r>
              <a:rPr lang="EN-US" sz="1900" b="0" i="0" u="none" strike="noStrike" baseline="0">
                <a:solidFill>
                  <a:srgbClr val="000000"/>
                </a:solidFill>
                <a:latin typeface="함초롬바탕"/>
                <a:ea typeface="함초롬바탕"/>
              </a:rPr>
              <a:t>: </a:t>
            </a:r>
            <a:r>
              <a:rPr sz="1900" b="0" i="0" u="none" strike="noStrike" baseline="0">
                <a:solidFill>
                  <a:srgbClr val="000000"/>
                </a:solidFill>
                <a:latin typeface="함초롬바탕"/>
                <a:ea typeface="함초롬바탕"/>
                <a:cs typeface="함초롬바탕"/>
              </a:rPr>
              <a:t>선택된 주성분</a:t>
            </a:r>
            <a:r>
              <a:rPr lang="EN-US" sz="1900" b="0" i="0" u="none" strike="noStrike" baseline="0">
                <a:solidFill>
                  <a:srgbClr val="000000"/>
                </a:solidFill>
                <a:latin typeface="함초롬바탕"/>
                <a:ea typeface="함초롬바탕"/>
              </a:rPr>
              <a:t>(</a:t>
            </a:r>
            <a:r>
              <a:rPr sz="1900" b="0" i="0" u="none" strike="noStrike" baseline="0">
                <a:solidFill>
                  <a:srgbClr val="000000"/>
                </a:solidFill>
                <a:latin typeface="함초롬바탕"/>
                <a:ea typeface="함초롬바탕"/>
                <a:cs typeface="함초롬바탕"/>
              </a:rPr>
              <a:t>고유벡터</a:t>
            </a:r>
            <a:r>
              <a:rPr lang="EN-US" sz="1900" b="0" i="0" u="none" strike="noStrike" baseline="0">
                <a:solidFill>
                  <a:srgbClr val="000000"/>
                </a:solidFill>
                <a:latin typeface="함초롬바탕"/>
                <a:ea typeface="함초롬바탕"/>
              </a:rPr>
              <a:t>)</a:t>
            </a:r>
            <a:r>
              <a:rPr sz="1900" b="0" i="0" u="none" strike="noStrike" baseline="0">
                <a:solidFill>
                  <a:srgbClr val="000000"/>
                </a:solidFill>
                <a:latin typeface="함초롬바탕"/>
                <a:ea typeface="함초롬바탕"/>
                <a:cs typeface="함초롬바탕"/>
              </a:rPr>
              <a:t>을 이용하여 원본 데이터를 변환한다</a:t>
            </a:r>
            <a:r>
              <a:rPr lang="EN-US" sz="1900" b="0" i="0" u="none" strike="noStrike" baseline="0">
                <a:solidFill>
                  <a:srgbClr val="000000"/>
                </a:solidFill>
                <a:latin typeface="함초롬바탕"/>
                <a:ea typeface="함초롬바탕"/>
              </a:rPr>
              <a:t>. </a:t>
            </a:r>
            <a:r>
              <a:rPr sz="1900" b="0" i="0" u="none" strike="noStrike" baseline="0">
                <a:solidFill>
                  <a:srgbClr val="000000"/>
                </a:solidFill>
                <a:latin typeface="함초롬바탕"/>
                <a:ea typeface="함초롬바탕"/>
                <a:cs typeface="함초롬바탕"/>
              </a:rPr>
              <a:t>이 과정에서 원본 데이터의 차원이 축소되며</a:t>
            </a:r>
            <a:r>
              <a:rPr lang="EN-US" sz="1900" b="0" i="0" u="none" strike="noStrike" baseline="0">
                <a:solidFill>
                  <a:srgbClr val="000000"/>
                </a:solidFill>
                <a:latin typeface="함초롬바탕"/>
                <a:ea typeface="함초롬바탕"/>
              </a:rPr>
              <a:t>, </a:t>
            </a:r>
            <a:r>
              <a:rPr sz="1900" b="0" i="0" u="none" strike="noStrike" baseline="0">
                <a:solidFill>
                  <a:srgbClr val="000000"/>
                </a:solidFill>
                <a:latin typeface="함초롬바탕"/>
                <a:ea typeface="함초롬바탕"/>
                <a:cs typeface="함초롬바탕"/>
              </a:rPr>
              <a:t>새로운 주성분 축에 투영된 데이터를 얻게 된다</a:t>
            </a:r>
            <a:r>
              <a:rPr lang="EN-US" sz="1900" b="0" i="0" u="none" strike="noStrike" baseline="0">
                <a:solidFill>
                  <a:srgbClr val="000000"/>
                </a:solidFill>
                <a:latin typeface="함초롬바탕"/>
                <a:ea typeface="함초롬바탕"/>
              </a:rPr>
              <a:t>.</a:t>
            </a:r>
            <a:endParaRPr lang="ko-KR" altLang="en-US" sz="1900"/>
          </a:p>
        </p:txBody>
      </p:sp>
    </p:spTree>
    <p:extLst>
      <p:ext uri="{BB962C8B-B14F-4D97-AF65-F5344CB8AC3E}">
        <p14:creationId xmlns:p14="http://schemas.microsoft.com/office/powerpoint/2010/main" val="33293129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09599" y="465138"/>
            <a:ext cx="10972798" cy="1143000"/>
          </a:xfrm>
        </p:spPr>
        <p:txBody>
          <a:bodyPr/>
          <a:lstStyle/>
          <a:p>
            <a:pPr lvl="0" algn="l">
              <a:defRPr/>
            </a:pPr>
            <a:r>
              <a:rPr lang="ko-KR" altLang="en-US" sz="4200"/>
              <a:t>주성분 개수를 결정하는 통상적 기준</a:t>
            </a:r>
          </a:p>
        </p:txBody>
      </p:sp>
      <p:sp>
        <p:nvSpPr>
          <p:cNvPr id="6" name="가로 글상자 5"/>
          <p:cNvSpPr txBox="1"/>
          <p:nvPr/>
        </p:nvSpPr>
        <p:spPr>
          <a:xfrm>
            <a:off x="609599" y="1718310"/>
            <a:ext cx="11200425" cy="1946910"/>
          </a:xfrm>
          <a:prstGeom prst="rect">
            <a:avLst/>
          </a:prstGeom>
        </p:spPr>
        <p:txBody>
          <a:bodyPr wrap="square">
            <a:spAutoFit/>
          </a:bodyPr>
          <a:lstStyle/>
          <a:p>
            <a:pPr lvl="0" algn="just">
              <a:lnSpc>
                <a:spcPct val="160000"/>
              </a:lnSpc>
              <a:spcBef>
                <a:spcPts val="0"/>
              </a:spcBef>
              <a:spcAft>
                <a:spcPts val="0"/>
              </a:spcAft>
              <a:defRPr/>
            </a:pPr>
            <a:r>
              <a:rPr lang="en-US" altLang="ko-KR" sz="2000" b="0" i="0" u="none" strike="noStrike" baseline="0">
                <a:solidFill>
                  <a:srgbClr val="000000"/>
                </a:solidFill>
                <a:latin typeface="함초롬바탕"/>
                <a:ea typeface="함초롬바탕"/>
                <a:cs typeface="함초롬바탕"/>
              </a:rPr>
              <a:t>1.</a:t>
            </a:r>
            <a:r>
              <a:rPr lang="ko-KR" altLang="en-US" sz="2000" b="0" i="0" u="none" strike="noStrike" baseline="0">
                <a:solidFill>
                  <a:srgbClr val="000000"/>
                </a:solidFill>
                <a:latin typeface="함초롬바탕"/>
                <a:ea typeface="함초롬바탕"/>
                <a:cs typeface="함초롬바탕"/>
              </a:rPr>
              <a:t> </a:t>
            </a:r>
            <a:r>
              <a:rPr sz="2000" b="0" i="0" u="none" strike="noStrike" baseline="0">
                <a:solidFill>
                  <a:srgbClr val="000000"/>
                </a:solidFill>
                <a:latin typeface="함초롬바탕"/>
                <a:ea typeface="함초롬바탕"/>
                <a:cs typeface="함초롬바탕"/>
              </a:rPr>
              <a:t>주성분 개수를 결정하는 </a:t>
            </a:r>
            <a:r>
              <a:rPr sz="2000" b="1" i="0" u="none" strike="noStrike" baseline="0">
                <a:solidFill>
                  <a:srgbClr val="000000"/>
                </a:solidFill>
                <a:latin typeface="함초롬바탕"/>
                <a:ea typeface="함초롬바탕"/>
                <a:cs typeface="함초롬바탕"/>
              </a:rPr>
              <a:t>첫번째 기준은</a:t>
            </a:r>
            <a:r>
              <a:rPr lang="ko-KR" altLang="en-US" sz="2000" b="1" i="0" u="none" strike="noStrike" baseline="0">
                <a:solidFill>
                  <a:srgbClr val="000000"/>
                </a:solidFill>
                <a:latin typeface="함초롬바탕"/>
                <a:ea typeface="함초롬바탕"/>
                <a:cs typeface="함초롬바탕"/>
              </a:rPr>
              <a:t> </a:t>
            </a:r>
            <a:r>
              <a:rPr sz="2000" b="1" i="0" u="none" strike="noStrike" baseline="0">
                <a:solidFill>
                  <a:srgbClr val="FF0000"/>
                </a:solidFill>
                <a:latin typeface="함초롬바탕"/>
                <a:ea typeface="함초롬바탕"/>
                <a:cs typeface="함초롬바탕"/>
              </a:rPr>
              <a:t>분산이다</a:t>
            </a:r>
            <a:r>
              <a:rPr lang="EN-US" sz="2000" b="1" i="0" u="none" strike="noStrike" baseline="0">
                <a:solidFill>
                  <a:srgbClr val="FF0000"/>
                </a:solidFill>
                <a:latin typeface="함초롬바탕"/>
                <a:ea typeface="함초롬바탕"/>
              </a:rPr>
              <a:t>.</a:t>
            </a:r>
          </a:p>
          <a:p>
            <a:pPr lvl="0" algn="just">
              <a:lnSpc>
                <a:spcPct val="160000"/>
              </a:lnSpc>
              <a:spcBef>
                <a:spcPts val="0"/>
              </a:spcBef>
              <a:spcAft>
                <a:spcPts val="0"/>
              </a:spcAft>
              <a:defRPr/>
            </a:pPr>
            <a:r>
              <a:rPr lang="ko-KR" altLang="en-US" sz="2000" b="0" i="0" u="none" strike="noStrike" baseline="0">
                <a:solidFill>
                  <a:srgbClr val="000000"/>
                </a:solidFill>
                <a:latin typeface="함초롬바탕"/>
                <a:ea typeface="함초롬바탕"/>
              </a:rPr>
              <a:t>   </a:t>
            </a:r>
            <a:r>
              <a:rPr lang="ko-KR" altLang="en-US" sz="1900" b="0" i="0" u="none" strike="noStrike" baseline="0">
                <a:solidFill>
                  <a:srgbClr val="000000"/>
                </a:solidFill>
                <a:latin typeface="함초롬바탕"/>
                <a:ea typeface="함초롬바탕"/>
              </a:rPr>
              <a:t> </a:t>
            </a:r>
            <a:r>
              <a:rPr lang="EN-US" b="0" i="0" u="none" strike="noStrike" baseline="0">
                <a:solidFill>
                  <a:srgbClr val="000000"/>
                </a:solidFill>
                <a:latin typeface="함초롬바탕"/>
                <a:ea typeface="함초롬바탕"/>
              </a:rPr>
              <a:t>PCA</a:t>
            </a:r>
            <a:r>
              <a:rPr b="0" i="0" u="none" strike="noStrike" baseline="0">
                <a:solidFill>
                  <a:srgbClr val="000000"/>
                </a:solidFill>
                <a:latin typeface="함초롬바탕"/>
                <a:ea typeface="함초롬바탕"/>
                <a:cs typeface="함초롬바탕"/>
              </a:rPr>
              <a:t>에서 분산은 해당 변수의 고유값이라고도 한다</a:t>
            </a:r>
            <a:r>
              <a:rPr lang="EN-US" b="0" i="0" u="none" strike="noStrike" baseline="0">
                <a:solidFill>
                  <a:srgbClr val="000000"/>
                </a:solidFill>
                <a:latin typeface="함초롬바탕"/>
                <a:ea typeface="함초롬바탕"/>
              </a:rPr>
              <a:t>. (Eigenvalue)</a:t>
            </a:r>
          </a:p>
          <a:p>
            <a:pPr lvl="0" algn="just">
              <a:lnSpc>
                <a:spcPct val="160000"/>
              </a:lnSpc>
              <a:spcBef>
                <a:spcPts val="0"/>
              </a:spcBef>
              <a:spcAft>
                <a:spcPts val="0"/>
              </a:spcAft>
              <a:defRPr/>
            </a:pPr>
            <a:r>
              <a:rPr lang="ko-KR" altLang="en-US" b="0" i="0" u="none" strike="noStrike" baseline="0">
                <a:solidFill>
                  <a:srgbClr val="000000"/>
                </a:solidFill>
                <a:latin typeface="함초롬바탕"/>
                <a:ea typeface="함초롬바탕"/>
                <a:cs typeface="함초롬바탕"/>
              </a:rPr>
              <a:t>    </a:t>
            </a:r>
            <a:r>
              <a:rPr b="0" i="0" u="none" strike="noStrike" baseline="0">
                <a:solidFill>
                  <a:srgbClr val="000000"/>
                </a:solidFill>
                <a:latin typeface="함초롬바탕"/>
                <a:ea typeface="함초롬바탕"/>
                <a:cs typeface="함초롬바탕"/>
              </a:rPr>
              <a:t>이 고유값 크기의 경우 보통 </a:t>
            </a:r>
            <a:r>
              <a:rPr lang="EN-US" b="0" i="0" u="none" strike="noStrike" baseline="0">
                <a:solidFill>
                  <a:srgbClr val="000000"/>
                </a:solidFill>
                <a:latin typeface="함초롬바탕"/>
                <a:ea typeface="함초롬바탕"/>
              </a:rPr>
              <a:t>1</a:t>
            </a:r>
            <a:r>
              <a:rPr b="0" i="0" u="none" strike="noStrike" baseline="0">
                <a:solidFill>
                  <a:srgbClr val="000000"/>
                </a:solidFill>
                <a:latin typeface="함초롬바탕"/>
                <a:ea typeface="함초롬바탕"/>
                <a:cs typeface="함초롬바탕"/>
              </a:rPr>
              <a:t>이상인 주성분을 사용할 수 있다</a:t>
            </a:r>
            <a:r>
              <a:rPr lang="EN-US" b="0" i="0" u="none" strike="noStrike" baseline="0">
                <a:solidFill>
                  <a:srgbClr val="000000"/>
                </a:solidFill>
                <a:latin typeface="함초롬바탕"/>
                <a:ea typeface="함초롬바탕"/>
              </a:rPr>
              <a:t>.</a:t>
            </a:r>
          </a:p>
          <a:p>
            <a:pPr lvl="0" algn="just">
              <a:lnSpc>
                <a:spcPct val="160000"/>
              </a:lnSpc>
              <a:spcBef>
                <a:spcPts val="0"/>
              </a:spcBef>
              <a:spcAft>
                <a:spcPts val="0"/>
              </a:spcAft>
              <a:defRPr/>
            </a:pPr>
            <a:r>
              <a:rPr lang="ko-KR" altLang="en-US" b="0" i="0" u="none" strike="noStrike" baseline="0">
                <a:solidFill>
                  <a:srgbClr val="000000"/>
                </a:solidFill>
                <a:latin typeface="함초롬바탕"/>
                <a:ea typeface="함초롬바탕"/>
              </a:rPr>
              <a:t>    </a:t>
            </a:r>
            <a:r>
              <a:rPr lang="EN-US" b="0" i="0" u="none" strike="noStrike" baseline="0">
                <a:solidFill>
                  <a:srgbClr val="000000"/>
                </a:solidFill>
                <a:latin typeface="함초롬바탕"/>
                <a:ea typeface="함초롬바탕"/>
              </a:rPr>
              <a:t>(1</a:t>
            </a:r>
            <a:r>
              <a:rPr b="0" i="0" u="none" strike="noStrike" baseline="0">
                <a:solidFill>
                  <a:srgbClr val="000000"/>
                </a:solidFill>
                <a:latin typeface="함초롬바탕"/>
                <a:ea typeface="함초롬바탕"/>
                <a:cs typeface="함초롬바탕"/>
              </a:rPr>
              <a:t>이 너무 엄격하다고 생각할 경우에는 </a:t>
            </a:r>
            <a:r>
              <a:rPr lang="EN-US" b="0" i="0" u="none" strike="noStrike" baseline="0">
                <a:solidFill>
                  <a:srgbClr val="000000"/>
                </a:solidFill>
                <a:latin typeface="함초롬바탕"/>
                <a:ea typeface="함초롬바탕"/>
              </a:rPr>
              <a:t>0.7 </a:t>
            </a:r>
            <a:r>
              <a:rPr b="0" i="0" u="none" strike="noStrike" baseline="0">
                <a:solidFill>
                  <a:srgbClr val="000000"/>
                </a:solidFill>
                <a:latin typeface="함초롬바탕"/>
                <a:ea typeface="함초롬바탕"/>
                <a:cs typeface="함초롬바탕"/>
              </a:rPr>
              <a:t>이상으로 사용하기도 한다</a:t>
            </a:r>
            <a:r>
              <a:rPr lang="EN-US" b="0" i="0" u="none" strike="noStrike" baseline="0">
                <a:solidFill>
                  <a:srgbClr val="000000"/>
                </a:solidFill>
                <a:latin typeface="함초롬바탕"/>
                <a:ea typeface="함초롬바탕"/>
              </a:rPr>
              <a:t>)</a:t>
            </a:r>
          </a:p>
        </p:txBody>
      </p:sp>
      <p:sp>
        <p:nvSpPr>
          <p:cNvPr id="12" name="가로 글상자 11"/>
          <p:cNvSpPr txBox="1"/>
          <p:nvPr/>
        </p:nvSpPr>
        <p:spPr>
          <a:xfrm>
            <a:off x="609598" y="4117779"/>
            <a:ext cx="11200426" cy="1947741"/>
          </a:xfrm>
          <a:prstGeom prst="rect">
            <a:avLst/>
          </a:prstGeom>
        </p:spPr>
        <p:txBody>
          <a:bodyPr wrap="square">
            <a:spAutoFit/>
          </a:bodyPr>
          <a:lstStyle/>
          <a:p>
            <a:pPr lvl="0" algn="just">
              <a:lnSpc>
                <a:spcPct val="160000"/>
              </a:lnSpc>
              <a:spcBef>
                <a:spcPts val="0"/>
              </a:spcBef>
              <a:spcAft>
                <a:spcPts val="0"/>
              </a:spcAft>
              <a:defRPr/>
            </a:pPr>
            <a:r>
              <a:rPr lang="en-US" altLang="ko-KR" sz="2000" b="0" i="0" u="none" strike="noStrike" baseline="0">
                <a:solidFill>
                  <a:srgbClr val="000000"/>
                </a:solidFill>
                <a:latin typeface="함초롬바탕"/>
                <a:ea typeface="함초롬바탕"/>
                <a:cs typeface="함초롬바탕"/>
              </a:rPr>
              <a:t>2.</a:t>
            </a:r>
            <a:r>
              <a:rPr lang="ko-KR" altLang="en-US" sz="2000" b="0" i="0" u="none" strike="noStrike" baseline="0">
                <a:solidFill>
                  <a:srgbClr val="000000"/>
                </a:solidFill>
                <a:latin typeface="함초롬바탕"/>
                <a:ea typeface="함초롬바탕"/>
                <a:cs typeface="함초롬바탕"/>
              </a:rPr>
              <a:t> </a:t>
            </a:r>
            <a:r>
              <a:rPr sz="2000" b="1" i="0" u="none" strike="noStrike" baseline="0">
                <a:solidFill>
                  <a:srgbClr val="000000"/>
                </a:solidFill>
                <a:latin typeface="함초롬바탕"/>
                <a:ea typeface="함초롬바탕"/>
                <a:cs typeface="함초롬바탕"/>
              </a:rPr>
              <a:t>두 번째 기준은</a:t>
            </a:r>
            <a:r>
              <a:rPr sz="2000" b="0" i="0" u="none" strike="noStrike" baseline="0">
                <a:solidFill>
                  <a:srgbClr val="000000"/>
                </a:solidFill>
                <a:latin typeface="함초롬바탕"/>
                <a:ea typeface="함초롬바탕"/>
                <a:cs typeface="함초롬바탕"/>
              </a:rPr>
              <a:t> </a:t>
            </a:r>
            <a:r>
              <a:rPr sz="2000" b="1" i="0" u="none" strike="noStrike" baseline="0">
                <a:solidFill>
                  <a:srgbClr val="FF0000"/>
                </a:solidFill>
                <a:latin typeface="함초롬바탕"/>
                <a:ea typeface="함초롬바탕"/>
                <a:cs typeface="함초롬바탕"/>
              </a:rPr>
              <a:t>누적설명분산비율</a:t>
            </a:r>
            <a:r>
              <a:rPr lang="EN-US" sz="2000" b="1" i="0" u="none" strike="noStrike" baseline="0">
                <a:solidFill>
                  <a:srgbClr val="FF0000"/>
                </a:solidFill>
                <a:latin typeface="함초롬바탕"/>
                <a:ea typeface="함초롬바탕"/>
              </a:rPr>
              <a:t>(</a:t>
            </a:r>
            <a:r>
              <a:rPr lang="EN-US" sz="2000" b="0" i="0" u="none" strike="noStrike" baseline="0">
                <a:solidFill>
                  <a:srgbClr val="FF0000"/>
                </a:solidFill>
                <a:latin typeface="함초롬바탕"/>
                <a:ea typeface="함초롬바탕"/>
              </a:rPr>
              <a:t>cumulative explained variance ratio)</a:t>
            </a:r>
            <a:r>
              <a:rPr sz="2000" b="1" i="0" u="none" strike="noStrike" baseline="0">
                <a:solidFill>
                  <a:srgbClr val="FF0000"/>
                </a:solidFill>
                <a:latin typeface="함초롬바탕"/>
                <a:ea typeface="함초롬바탕"/>
                <a:cs typeface="함초롬바탕"/>
              </a:rPr>
              <a:t>이다</a:t>
            </a:r>
            <a:r>
              <a:rPr lang="EN-US" sz="2000" b="1" i="0" u="none" strike="noStrike" baseline="0">
                <a:solidFill>
                  <a:srgbClr val="FF0000"/>
                </a:solidFill>
                <a:latin typeface="함초롬바탕"/>
                <a:ea typeface="함초롬바탕"/>
              </a:rPr>
              <a:t>.</a:t>
            </a:r>
          </a:p>
          <a:p>
            <a:pPr lvl="0" algn="just">
              <a:lnSpc>
                <a:spcPct val="160000"/>
              </a:lnSpc>
              <a:spcBef>
                <a:spcPts val="0"/>
              </a:spcBef>
              <a:spcAft>
                <a:spcPts val="0"/>
              </a:spcAft>
              <a:defRPr/>
            </a:pPr>
            <a:r>
              <a:rPr lang="ko-KR" altLang="en-US" sz="2000" b="0" i="0" u="none" strike="noStrike" baseline="0">
                <a:solidFill>
                  <a:srgbClr val="000000"/>
                </a:solidFill>
                <a:latin typeface="함초롬바탕"/>
                <a:ea typeface="함초롬바탕"/>
                <a:cs typeface="함초롬바탕"/>
              </a:rPr>
              <a:t>    </a:t>
            </a:r>
            <a:r>
              <a:rPr b="0" i="0" u="none" strike="noStrike" baseline="0">
                <a:solidFill>
                  <a:srgbClr val="000000"/>
                </a:solidFill>
                <a:latin typeface="함초롬바탕"/>
                <a:ea typeface="함초롬바탕"/>
                <a:cs typeface="함초롬바탕"/>
              </a:rPr>
              <a:t>분산비율은 데이터 설명에 있어 각 주성분이 차지하는 비율을 말하며</a:t>
            </a:r>
            <a:r>
              <a:rPr lang="EN-US" b="0" i="0" u="none" strike="noStrike" baseline="0">
                <a:solidFill>
                  <a:srgbClr val="000000"/>
                </a:solidFill>
                <a:latin typeface="함초롬바탕"/>
                <a:ea typeface="함초롬바탕"/>
              </a:rPr>
              <a:t>, </a:t>
            </a:r>
            <a:r>
              <a:rPr b="0" i="0" u="none" strike="noStrike" baseline="0">
                <a:solidFill>
                  <a:srgbClr val="000000"/>
                </a:solidFill>
                <a:latin typeface="함초롬바탕"/>
                <a:ea typeface="함초롬바탕"/>
                <a:cs typeface="함초롬바탕"/>
              </a:rPr>
              <a:t>클수록</a:t>
            </a:r>
          </a:p>
          <a:p>
            <a:pPr lvl="0" algn="just">
              <a:lnSpc>
                <a:spcPct val="160000"/>
              </a:lnSpc>
              <a:spcBef>
                <a:spcPts val="0"/>
              </a:spcBef>
              <a:spcAft>
                <a:spcPts val="0"/>
              </a:spcAft>
              <a:defRPr/>
            </a:pPr>
            <a:r>
              <a:rPr lang="ko-KR" altLang="en-US" b="0" i="0" u="none" strike="noStrike" baseline="0">
                <a:solidFill>
                  <a:srgbClr val="000000"/>
                </a:solidFill>
                <a:latin typeface="함초롬바탕"/>
                <a:ea typeface="함초롬바탕"/>
                <a:cs typeface="함초롬바탕"/>
              </a:rPr>
              <a:t>    </a:t>
            </a:r>
            <a:r>
              <a:rPr b="0" i="0" u="none" strike="noStrike" baseline="0">
                <a:solidFill>
                  <a:srgbClr val="000000"/>
                </a:solidFill>
                <a:latin typeface="함초롬바탕"/>
                <a:ea typeface="함초롬바탕"/>
                <a:cs typeface="함초롬바탕"/>
              </a:rPr>
              <a:t>영향도가</a:t>
            </a:r>
            <a:r>
              <a:rPr lang="ko-KR" altLang="en-US" b="0" i="0" u="none" strike="noStrike" baseline="0">
                <a:solidFill>
                  <a:srgbClr val="000000"/>
                </a:solidFill>
                <a:latin typeface="함초롬바탕"/>
                <a:ea typeface="함초롬바탕"/>
                <a:cs typeface="함초롬바탕"/>
              </a:rPr>
              <a:t> 그</a:t>
            </a:r>
            <a:r>
              <a:rPr b="0" i="0" u="none" strike="noStrike" baseline="0">
                <a:solidFill>
                  <a:srgbClr val="000000"/>
                </a:solidFill>
                <a:latin typeface="함초롬바탕"/>
                <a:ea typeface="함초롬바탕"/>
                <a:cs typeface="함초롬바탕"/>
              </a:rPr>
              <a:t>만큼 높다는 것을 의미한다</a:t>
            </a:r>
            <a:r>
              <a:rPr lang="EN-US" b="0" i="0" u="none" strike="noStrike" baseline="0">
                <a:solidFill>
                  <a:srgbClr val="000000"/>
                </a:solidFill>
                <a:latin typeface="함초롬바탕"/>
                <a:ea typeface="함초롬바탕"/>
              </a:rPr>
              <a:t>.</a:t>
            </a:r>
          </a:p>
          <a:p>
            <a:pPr lvl="0" algn="just">
              <a:lnSpc>
                <a:spcPct val="160000"/>
              </a:lnSpc>
              <a:spcBef>
                <a:spcPts val="0"/>
              </a:spcBef>
              <a:spcAft>
                <a:spcPts val="0"/>
              </a:spcAft>
              <a:defRPr/>
            </a:pPr>
            <a:r>
              <a:rPr lang="ko-KR" altLang="en-US" b="0" i="0" u="none" strike="noStrike" baseline="0">
                <a:solidFill>
                  <a:srgbClr val="000000"/>
                </a:solidFill>
                <a:latin typeface="함초롬바탕"/>
                <a:ea typeface="함초롬바탕"/>
                <a:cs typeface="함초롬바탕"/>
              </a:rPr>
              <a:t>    </a:t>
            </a:r>
            <a:r>
              <a:rPr b="0" i="0" u="none" strike="noStrike" baseline="0">
                <a:solidFill>
                  <a:srgbClr val="000000"/>
                </a:solidFill>
                <a:latin typeface="함초롬바탕"/>
                <a:ea typeface="함초롬바탕"/>
                <a:cs typeface="함초롬바탕"/>
              </a:rPr>
              <a:t>누적설명분산비율은 이 분산비율의 누적합계를 말하는 것이다</a:t>
            </a:r>
            <a:r>
              <a:rPr lang="EN-US" b="0" i="0" u="none" strike="noStrike" baseline="0">
                <a:solidFill>
                  <a:srgbClr val="000000"/>
                </a:solidFill>
                <a:latin typeface="함초롬바탕"/>
                <a:ea typeface="함초롬바탕"/>
              </a:rPr>
              <a:t>.</a:t>
            </a:r>
          </a:p>
        </p:txBody>
      </p:sp>
    </p:spTree>
    <p:extLst>
      <p:ext uri="{BB962C8B-B14F-4D97-AF65-F5344CB8AC3E}">
        <p14:creationId xmlns:p14="http://schemas.microsoft.com/office/powerpoint/2010/main" val="14236960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09599" y="465138"/>
            <a:ext cx="10972798" cy="1143000"/>
          </a:xfrm>
        </p:spPr>
        <p:txBody>
          <a:bodyPr/>
          <a:lstStyle/>
          <a:p>
            <a:pPr lvl="0" algn="l">
              <a:defRPr/>
            </a:pPr>
            <a:r>
              <a:rPr lang="en-US" altLang="ko-KR" sz="5300"/>
              <a:t>Scree plot</a:t>
            </a:r>
          </a:p>
        </p:txBody>
      </p:sp>
      <p:sp>
        <p:nvSpPr>
          <p:cNvPr id="12" name="가로 글상자 11"/>
          <p:cNvSpPr txBox="1"/>
          <p:nvPr/>
        </p:nvSpPr>
        <p:spPr>
          <a:xfrm>
            <a:off x="609599" y="1608138"/>
            <a:ext cx="11200426" cy="1061916"/>
          </a:xfrm>
          <a:prstGeom prst="rect">
            <a:avLst/>
          </a:prstGeom>
        </p:spPr>
        <p:txBody>
          <a:bodyPr wrap="square">
            <a:spAutoFit/>
          </a:bodyPr>
          <a:lstStyle/>
          <a:p>
            <a:pPr lvl="0" algn="just">
              <a:lnSpc>
                <a:spcPct val="160000"/>
              </a:lnSpc>
              <a:spcBef>
                <a:spcPts val="0"/>
              </a:spcBef>
              <a:spcAft>
                <a:spcPts val="0"/>
              </a:spcAft>
              <a:defRPr/>
            </a:pPr>
            <a:r>
              <a:rPr lang="EN-US" sz="2000" b="0" i="0" u="none" strike="noStrike" baseline="0">
                <a:solidFill>
                  <a:srgbClr val="000000"/>
                </a:solidFill>
                <a:latin typeface="함초롬바탕"/>
                <a:ea typeface="함초롬바탕"/>
              </a:rPr>
              <a:t>Scree plot</a:t>
            </a:r>
            <a:r>
              <a:rPr sz="2000" b="0" i="0" u="none" strike="noStrike" baseline="0">
                <a:solidFill>
                  <a:srgbClr val="000000"/>
                </a:solidFill>
                <a:latin typeface="함초롬바탕"/>
                <a:ea typeface="함초롬바탕"/>
                <a:cs typeface="함초롬바탕"/>
              </a:rPr>
              <a:t>은 수평축에 주성분을 놓고 수직축에 해당 주성분에 대응하는 고유값을 연결한 플롯이다</a:t>
            </a:r>
            <a:r>
              <a:rPr lang="EN-US" sz="2000" b="0" i="0" u="none" strike="noStrike" baseline="0">
                <a:solidFill>
                  <a:srgbClr val="000000"/>
                </a:solidFill>
                <a:latin typeface="함초롬바탕"/>
                <a:ea typeface="함초롬바탕"/>
              </a:rPr>
              <a:t>.</a:t>
            </a:r>
          </a:p>
          <a:p>
            <a:pPr lvl="0" algn="just">
              <a:lnSpc>
                <a:spcPct val="160000"/>
              </a:lnSpc>
              <a:spcBef>
                <a:spcPts val="0"/>
              </a:spcBef>
              <a:spcAft>
                <a:spcPts val="0"/>
              </a:spcAft>
              <a:defRPr/>
            </a:pPr>
            <a:r>
              <a:rPr sz="2000" b="0" i="0" u="none" strike="noStrike" baseline="0">
                <a:solidFill>
                  <a:srgbClr val="000000"/>
                </a:solidFill>
                <a:latin typeface="함초롬바탕"/>
                <a:ea typeface="함초롬바탕"/>
                <a:cs typeface="함초롬바탕"/>
              </a:rPr>
              <a:t>보통 그래프가 </a:t>
            </a:r>
            <a:r>
              <a:rPr sz="2000" b="1" i="0" u="none" strike="noStrike" baseline="0">
                <a:solidFill>
                  <a:srgbClr val="000000"/>
                </a:solidFill>
                <a:latin typeface="함초롬바탕"/>
                <a:ea typeface="함초롬바탕"/>
                <a:cs typeface="함초롬바탕"/>
              </a:rPr>
              <a:t>완만해지는 부분 이전</a:t>
            </a:r>
            <a:r>
              <a:rPr sz="2000" b="0" i="0" u="none" strike="noStrike" baseline="0">
                <a:solidFill>
                  <a:srgbClr val="000000"/>
                </a:solidFill>
                <a:latin typeface="함초롬바탕"/>
                <a:ea typeface="함초롬바탕"/>
                <a:cs typeface="함초롬바탕"/>
              </a:rPr>
              <a:t>까지만 활용하는 것을 바람직한 것으로 판단한다</a:t>
            </a:r>
            <a:r>
              <a:rPr lang="EN-US" sz="2000" b="0" i="0" u="none" strike="noStrike" baseline="0">
                <a:solidFill>
                  <a:srgbClr val="000000"/>
                </a:solidFill>
                <a:latin typeface="함초롬바탕"/>
                <a:ea typeface="함초롬바탕"/>
              </a:rPr>
              <a:t>.</a:t>
            </a:r>
          </a:p>
        </p:txBody>
      </p:sp>
      <p:pic>
        <p:nvPicPr>
          <p:cNvPr id="13" name="그림 12"/>
          <p:cNvPicPr/>
          <p:nvPr/>
        </p:nvPicPr>
        <p:blipFill rotWithShape="1">
          <a:blip r:embed="rId3"/>
          <a:stretch>
            <a:fillRect/>
          </a:stretch>
        </p:blipFill>
        <p:spPr>
          <a:xfrm>
            <a:off x="2649071" y="3250095"/>
            <a:ext cx="6893854" cy="3429000"/>
          </a:xfrm>
          <a:prstGeom prst="rect">
            <a:avLst/>
          </a:prstGeom>
          <a:noFill/>
          <a:ln>
            <a:noFill/>
          </a:ln>
          <a:effectLst/>
        </p:spPr>
      </p:pic>
    </p:spTree>
    <p:extLst>
      <p:ext uri="{BB962C8B-B14F-4D97-AF65-F5344CB8AC3E}">
        <p14:creationId xmlns:p14="http://schemas.microsoft.com/office/powerpoint/2010/main" val="4546499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pPr lvl="0" algn="l">
              <a:defRPr/>
            </a:pPr>
            <a:r>
              <a:rPr lang="en-US" altLang="ko-KR"/>
              <a:t>PCA</a:t>
            </a:r>
            <a:r>
              <a:rPr lang="ko-KR" altLang="en-US"/>
              <a:t>와 </a:t>
            </a:r>
            <a:r>
              <a:rPr lang="ko-KR" altLang="en-US" sz="4200"/>
              <a:t>군집분석</a:t>
            </a:r>
          </a:p>
        </p:txBody>
      </p:sp>
      <p:sp>
        <p:nvSpPr>
          <p:cNvPr id="3" name="내용 개체 틀 2"/>
          <p:cNvSpPr>
            <a:spLocks noGrp="1"/>
          </p:cNvSpPr>
          <p:nvPr>
            <p:ph idx="1"/>
          </p:nvPr>
        </p:nvSpPr>
        <p:spPr>
          <a:xfrm>
            <a:off x="866774" y="1600200"/>
            <a:ext cx="12151517" cy="5085556"/>
          </a:xfrm>
        </p:spPr>
        <p:txBody>
          <a:bodyPr>
            <a:normAutofit fontScale="77500" lnSpcReduction="20000"/>
          </a:bodyPr>
          <a:lstStyle/>
          <a:p>
            <a:pPr marL="0" lvl="0" indent="0" algn="just">
              <a:lnSpc>
                <a:spcPct val="160000"/>
              </a:lnSpc>
              <a:spcBef>
                <a:spcPts val="0"/>
              </a:spcBef>
              <a:spcAft>
                <a:spcPts val="0"/>
              </a:spcAft>
              <a:buNone/>
              <a:defRPr/>
            </a:pPr>
            <a:r>
              <a:rPr lang="ko-KR" altLang="en-US" sz="2857" b="0" i="0" u="none" strike="noStrike" baseline="0">
                <a:solidFill>
                  <a:srgbClr val="000000"/>
                </a:solidFill>
                <a:latin typeface="함초롬바탕"/>
                <a:ea typeface="함초롬바탕"/>
                <a:cs typeface="함초롬바탕"/>
              </a:rPr>
              <a:t>데이터의 차원이 너무 높으면</a:t>
            </a:r>
            <a:r>
              <a:rPr lang="en-US" altLang="ko-KR" sz="2857" b="0" i="0" u="none" strike="noStrike" baseline="0">
                <a:solidFill>
                  <a:srgbClr val="000000"/>
                </a:solidFill>
                <a:latin typeface="함초롬바탕"/>
                <a:ea typeface="함초롬바탕"/>
                <a:cs typeface="함초롬바탕"/>
              </a:rPr>
              <a:t>,</a:t>
            </a:r>
            <a:r>
              <a:rPr lang="ko-KR" altLang="en-US" sz="2857" b="0" i="0" u="none" strike="noStrike" baseline="0">
                <a:solidFill>
                  <a:srgbClr val="000000"/>
                </a:solidFill>
                <a:latin typeface="함초롬바탕"/>
                <a:ea typeface="함초롬바탕"/>
                <a:cs typeface="함초롬바탕"/>
              </a:rPr>
              <a:t> 군집화가 어려워지고 계산량도 많아진다</a:t>
            </a:r>
            <a:r>
              <a:rPr lang="en-US" altLang="ko-KR" sz="2857" b="0" i="0" u="none" strike="noStrike" baseline="0">
                <a:solidFill>
                  <a:srgbClr val="000000"/>
                </a:solidFill>
                <a:latin typeface="함초롬바탕"/>
                <a:ea typeface="함초롬바탕"/>
                <a:cs typeface="함초롬바탕"/>
              </a:rPr>
              <a:t>.</a:t>
            </a:r>
          </a:p>
          <a:p>
            <a:pPr marL="0" lvl="0" indent="0" algn="just">
              <a:lnSpc>
                <a:spcPct val="160000"/>
              </a:lnSpc>
              <a:spcBef>
                <a:spcPts val="0"/>
              </a:spcBef>
              <a:spcAft>
                <a:spcPts val="0"/>
              </a:spcAft>
              <a:buNone/>
              <a:defRPr/>
            </a:pPr>
            <a:r>
              <a:rPr lang="en-US" altLang="ko-KR" sz="2857" b="0" i="0" u="none" strike="noStrike" baseline="0">
                <a:solidFill>
                  <a:srgbClr val="000000"/>
                </a:solidFill>
                <a:latin typeface="함초롬바탕"/>
                <a:ea typeface="함초롬바탕"/>
                <a:cs typeface="함초롬바탕"/>
              </a:rPr>
              <a:t>PCA</a:t>
            </a:r>
            <a:r>
              <a:rPr lang="ko-KR" altLang="en-US" sz="2857" b="0" i="0" u="none" strike="noStrike" baseline="0">
                <a:solidFill>
                  <a:srgbClr val="000000"/>
                </a:solidFill>
                <a:latin typeface="함초롬바탕"/>
                <a:ea typeface="함초롬바탕"/>
                <a:cs typeface="함초롬바탕"/>
              </a:rPr>
              <a:t>로 차원을 줄이면 </a:t>
            </a:r>
            <a:r>
              <a:rPr lang="ko-KR" altLang="en-US" sz="2857" b="1" i="0" u="none" strike="noStrike" baseline="0">
                <a:solidFill>
                  <a:srgbClr val="000000"/>
                </a:solidFill>
                <a:latin typeface="함초롬바탕"/>
                <a:ea typeface="함초롬바탕"/>
                <a:cs typeface="함초롬바탕"/>
              </a:rPr>
              <a:t>노이즈에 덜 민감</a:t>
            </a:r>
            <a:r>
              <a:rPr lang="ko-KR" altLang="en-US" sz="2857" b="0" i="0" u="none" strike="noStrike" baseline="0">
                <a:solidFill>
                  <a:srgbClr val="000000"/>
                </a:solidFill>
                <a:latin typeface="함초롬바탕"/>
                <a:ea typeface="함초롬바탕"/>
                <a:cs typeface="함초롬바탕"/>
              </a:rPr>
              <a:t>해지고</a:t>
            </a:r>
            <a:r>
              <a:rPr lang="en-US" altLang="ko-KR" sz="2857" b="0" i="0" u="none" strike="noStrike" baseline="0">
                <a:solidFill>
                  <a:srgbClr val="000000"/>
                </a:solidFill>
                <a:latin typeface="함초롬바탕"/>
                <a:ea typeface="함초롬바탕"/>
                <a:cs typeface="함초롬바탕"/>
              </a:rPr>
              <a:t>,</a:t>
            </a:r>
            <a:r>
              <a:rPr lang="ko-KR" altLang="en-US" sz="2857" b="0" i="0" u="none" strike="noStrike" baseline="0">
                <a:solidFill>
                  <a:srgbClr val="000000"/>
                </a:solidFill>
                <a:latin typeface="함초롬바탕"/>
                <a:ea typeface="함초롬바탕"/>
                <a:cs typeface="함초롬바탕"/>
              </a:rPr>
              <a:t> </a:t>
            </a:r>
          </a:p>
          <a:p>
            <a:pPr marL="0" lvl="0" indent="0" algn="just">
              <a:lnSpc>
                <a:spcPct val="160000"/>
              </a:lnSpc>
              <a:spcBef>
                <a:spcPts val="0"/>
              </a:spcBef>
              <a:spcAft>
                <a:spcPts val="0"/>
              </a:spcAft>
              <a:buNone/>
              <a:defRPr/>
            </a:pPr>
            <a:r>
              <a:rPr lang="ko-KR" altLang="en-US" sz="2857" b="0" i="0" u="none" strike="noStrike" baseline="0">
                <a:solidFill>
                  <a:srgbClr val="000000"/>
                </a:solidFill>
                <a:latin typeface="함초롬바탕"/>
                <a:ea typeface="함초롬바탕"/>
                <a:cs typeface="함초롬바탕"/>
              </a:rPr>
              <a:t>데이터의 </a:t>
            </a:r>
            <a:r>
              <a:rPr lang="ko-KR" altLang="en-US" sz="2857" b="1" i="0" u="none" strike="noStrike" baseline="0">
                <a:solidFill>
                  <a:srgbClr val="000000"/>
                </a:solidFill>
                <a:latin typeface="함초롬바탕"/>
                <a:ea typeface="함초롬바탕"/>
                <a:cs typeface="함초롬바탕"/>
              </a:rPr>
              <a:t>핵심적인 패턴</a:t>
            </a:r>
            <a:r>
              <a:rPr lang="ko-KR" altLang="en-US" sz="2857" b="0" i="0" u="none" strike="noStrike" baseline="0">
                <a:solidFill>
                  <a:srgbClr val="000000"/>
                </a:solidFill>
                <a:latin typeface="함초롬바탕"/>
                <a:ea typeface="함초롬바탕"/>
                <a:cs typeface="함초롬바탕"/>
              </a:rPr>
              <a:t>만 남겨서 </a:t>
            </a:r>
            <a:r>
              <a:rPr lang="en-US" altLang="ko-KR" sz="2857" b="0" i="0" u="none" strike="noStrike" baseline="0">
                <a:solidFill>
                  <a:srgbClr val="000000"/>
                </a:solidFill>
                <a:latin typeface="함초롬바탕"/>
                <a:ea typeface="함초롬바탕"/>
                <a:cs typeface="함초롬바탕"/>
              </a:rPr>
              <a:t>K-means</a:t>
            </a:r>
            <a:r>
              <a:rPr lang="ko-KR" altLang="en-US" sz="2857" b="0" i="0" u="none" strike="noStrike" baseline="0">
                <a:solidFill>
                  <a:srgbClr val="000000"/>
                </a:solidFill>
                <a:latin typeface="함초롬바탕"/>
                <a:ea typeface="함초롬바탕"/>
                <a:cs typeface="함초롬바탕"/>
              </a:rPr>
              <a:t>를 </a:t>
            </a:r>
          </a:p>
          <a:p>
            <a:pPr marL="0" lvl="0" indent="0" algn="just">
              <a:lnSpc>
                <a:spcPct val="160000"/>
              </a:lnSpc>
              <a:spcBef>
                <a:spcPts val="0"/>
              </a:spcBef>
              <a:spcAft>
                <a:spcPts val="0"/>
              </a:spcAft>
              <a:buNone/>
              <a:defRPr/>
            </a:pPr>
            <a:r>
              <a:rPr lang="ko-KR" altLang="en-US" sz="2857" b="0" i="0" u="none" strike="noStrike" baseline="0">
                <a:solidFill>
                  <a:srgbClr val="000000"/>
                </a:solidFill>
                <a:latin typeface="함초롬바탕"/>
                <a:ea typeface="함초롬바탕"/>
                <a:cs typeface="함초롬바탕"/>
              </a:rPr>
              <a:t>더욱 더 효율적으로 작동하게 만든다</a:t>
            </a:r>
            <a:r>
              <a:rPr lang="en-US" altLang="ko-KR" sz="2857" b="0" i="0" u="none" strike="noStrike" baseline="0">
                <a:solidFill>
                  <a:srgbClr val="000000"/>
                </a:solidFill>
                <a:latin typeface="함초롬바탕"/>
                <a:ea typeface="함초롬바탕"/>
                <a:cs typeface="함초롬바탕"/>
              </a:rPr>
              <a:t>.</a:t>
            </a:r>
            <a:endParaRPr lang="en-US" altLang="ko-KR" sz="3578" b="0" i="0" u="none" strike="noStrike" baseline="0">
              <a:solidFill>
                <a:srgbClr val="000000"/>
              </a:solidFill>
              <a:latin typeface="함초롬바탕"/>
              <a:ea typeface="함초롬바탕"/>
              <a:cs typeface="함초롬바탕"/>
            </a:endParaRPr>
          </a:p>
          <a:p>
            <a:pPr marL="0" lvl="0" indent="0" algn="just">
              <a:lnSpc>
                <a:spcPct val="160000"/>
              </a:lnSpc>
              <a:spcBef>
                <a:spcPts val="0"/>
              </a:spcBef>
              <a:spcAft>
                <a:spcPts val="0"/>
              </a:spcAft>
              <a:buNone/>
              <a:defRPr/>
            </a:pPr>
            <a:endParaRPr lang="EN-US" b="0" i="0" u="none" strike="noStrike" baseline="0">
              <a:solidFill>
                <a:srgbClr val="000000"/>
              </a:solidFill>
              <a:latin typeface="함초롬바탕"/>
              <a:ea typeface="함초롬바탕"/>
            </a:endParaRPr>
          </a:p>
          <a:p>
            <a:pPr marL="0" lvl="0" indent="0" algn="just">
              <a:lnSpc>
                <a:spcPct val="160000"/>
              </a:lnSpc>
              <a:spcBef>
                <a:spcPts val="0"/>
              </a:spcBef>
              <a:spcAft>
                <a:spcPts val="0"/>
              </a:spcAft>
              <a:buNone/>
              <a:defRPr/>
            </a:pPr>
            <a:r>
              <a:rPr lang="en-US" altLang="ko-KR" sz="3483" b="1" i="0" u="none" strike="noStrike" baseline="0">
                <a:solidFill>
                  <a:srgbClr val="000000"/>
                </a:solidFill>
                <a:latin typeface="함초롬바탕"/>
                <a:ea typeface="함초롬바탕"/>
              </a:rPr>
              <a:t>*</a:t>
            </a:r>
            <a:r>
              <a:rPr lang="EN-US" sz="3483" b="1" i="0" u="none" strike="noStrike" baseline="0">
                <a:solidFill>
                  <a:srgbClr val="000000"/>
                </a:solidFill>
                <a:latin typeface="함초롬바탕"/>
                <a:ea typeface="함초롬바탕"/>
              </a:rPr>
              <a:t> </a:t>
            </a:r>
            <a:r>
              <a:rPr sz="3483" b="1" i="0" u="none" strike="noStrike" baseline="0">
                <a:solidFill>
                  <a:srgbClr val="000000"/>
                </a:solidFill>
                <a:latin typeface="함초롬바탕"/>
                <a:ea typeface="함초롬바탕"/>
                <a:cs typeface="함초롬바탕"/>
              </a:rPr>
              <a:t>주의점</a:t>
            </a:r>
            <a:endParaRPr sz="4421" b="1" i="0" u="none" strike="noStrike" baseline="0">
              <a:solidFill>
                <a:srgbClr val="000000"/>
              </a:solidFill>
              <a:latin typeface="함초롬바탕"/>
              <a:ea typeface="함초롬바탕"/>
              <a:cs typeface="함초롬바탕"/>
            </a:endParaRPr>
          </a:p>
          <a:p>
            <a:pPr marL="0" lvl="0" indent="0" algn="just">
              <a:lnSpc>
                <a:spcPct val="160000"/>
              </a:lnSpc>
              <a:spcBef>
                <a:spcPts val="0"/>
              </a:spcBef>
              <a:spcAft>
                <a:spcPts val="0"/>
              </a:spcAft>
              <a:buNone/>
              <a:defRPr/>
            </a:pPr>
            <a:r>
              <a:rPr lang="EN-US" sz="2857" b="0" i="0" u="none" strike="noStrike" baseline="0">
                <a:solidFill>
                  <a:srgbClr val="000000"/>
                </a:solidFill>
                <a:latin typeface="함초롬바탕"/>
                <a:ea typeface="함초롬바탕"/>
              </a:rPr>
              <a:t>PCA</a:t>
            </a:r>
            <a:r>
              <a:rPr sz="2857" b="0" i="0" u="none" strike="noStrike" baseline="0">
                <a:solidFill>
                  <a:srgbClr val="000000"/>
                </a:solidFill>
                <a:latin typeface="함초롬바탕"/>
                <a:ea typeface="함초롬바탕"/>
                <a:cs typeface="함초롬바탕"/>
              </a:rPr>
              <a:t>는 선형 변환 기반이므로</a:t>
            </a:r>
            <a:r>
              <a:rPr lang="EN-US" sz="2857" b="0" i="0" u="none" strike="noStrike" baseline="0">
                <a:solidFill>
                  <a:srgbClr val="000000"/>
                </a:solidFill>
                <a:latin typeface="함초롬바탕"/>
                <a:ea typeface="함초롬바탕"/>
              </a:rPr>
              <a:t>, </a:t>
            </a:r>
            <a:r>
              <a:rPr sz="2857" b="0" i="0" u="none" strike="noStrike" baseline="0">
                <a:solidFill>
                  <a:srgbClr val="000000"/>
                </a:solidFill>
                <a:latin typeface="함초롬바탕"/>
                <a:ea typeface="함초롬바탕"/>
                <a:cs typeface="함초롬바탕"/>
              </a:rPr>
              <a:t>비선형 관계가 강한 데이터에서는</a:t>
            </a:r>
          </a:p>
          <a:p>
            <a:pPr marL="0" lvl="0" indent="0" algn="just">
              <a:lnSpc>
                <a:spcPct val="160000"/>
              </a:lnSpc>
              <a:spcBef>
                <a:spcPts val="0"/>
              </a:spcBef>
              <a:spcAft>
                <a:spcPts val="0"/>
              </a:spcAft>
              <a:buNone/>
              <a:defRPr/>
            </a:pPr>
            <a:r>
              <a:rPr sz="2857" b="0" i="0" u="none" strike="noStrike" baseline="0">
                <a:solidFill>
                  <a:srgbClr val="000000"/>
                </a:solidFill>
                <a:latin typeface="함초롬바탕"/>
                <a:ea typeface="함초롬바탕"/>
                <a:cs typeface="함초롬바탕"/>
              </a:rPr>
              <a:t>군집 구조를 제대로 보존하지 못할 수 있다</a:t>
            </a:r>
            <a:r>
              <a:rPr lang="EN-US" sz="2857" b="0" i="0" u="none" strike="noStrike" baseline="0">
                <a:solidFill>
                  <a:srgbClr val="000000"/>
                </a:solidFill>
                <a:latin typeface="함초롬바탕"/>
                <a:ea typeface="함초롬바탕"/>
              </a:rPr>
              <a:t>.</a:t>
            </a:r>
          </a:p>
          <a:p>
            <a:pPr marL="0" lvl="0" indent="0" algn="just">
              <a:lnSpc>
                <a:spcPct val="160000"/>
              </a:lnSpc>
              <a:spcBef>
                <a:spcPts val="0"/>
              </a:spcBef>
              <a:buNone/>
              <a:defRPr/>
            </a:pPr>
            <a:r>
              <a:rPr lang="EN-US" sz="2857" b="0" i="0" u="none" strike="noStrike" baseline="0">
                <a:solidFill>
                  <a:srgbClr val="000000"/>
                </a:solidFill>
                <a:latin typeface="함초롬바탕"/>
                <a:ea typeface="함초롬바탕"/>
              </a:rPr>
              <a:t>PCA</a:t>
            </a:r>
            <a:r>
              <a:rPr sz="2857" b="0" i="0" u="none" strike="noStrike" baseline="0">
                <a:solidFill>
                  <a:srgbClr val="000000"/>
                </a:solidFill>
                <a:latin typeface="함초롬바탕"/>
                <a:ea typeface="함초롬바탕"/>
                <a:cs typeface="함초롬바탕"/>
              </a:rPr>
              <a:t>로 차원을 줄이면 군집 성능이 향상되기도 하지만</a:t>
            </a:r>
            <a:r>
              <a:rPr lang="EN-US" sz="2857" b="0" i="0" u="none" strike="noStrike" baseline="0">
                <a:solidFill>
                  <a:srgbClr val="000000"/>
                </a:solidFill>
                <a:latin typeface="함초롬바탕"/>
                <a:ea typeface="함초롬바탕"/>
              </a:rPr>
              <a:t>,</a:t>
            </a:r>
            <a:endParaRPr sz="2857" b="0" i="0" u="none" strike="noStrike" baseline="0">
              <a:solidFill>
                <a:srgbClr val="000000"/>
              </a:solidFill>
              <a:latin typeface="함초롬바탕"/>
              <a:ea typeface="함초롬바탕"/>
              <a:cs typeface="함초롬바탕"/>
            </a:endParaRPr>
          </a:p>
          <a:p>
            <a:pPr marL="0" lvl="0" indent="0" algn="just">
              <a:lnSpc>
                <a:spcPct val="160000"/>
              </a:lnSpc>
              <a:spcBef>
                <a:spcPts val="0"/>
              </a:spcBef>
              <a:buNone/>
              <a:defRPr/>
            </a:pPr>
            <a:r>
              <a:rPr sz="2857" b="0" i="0" u="none" strike="noStrike" baseline="0">
                <a:solidFill>
                  <a:srgbClr val="000000"/>
                </a:solidFill>
                <a:latin typeface="함초롬바탕"/>
                <a:ea typeface="함초롬바탕"/>
                <a:cs typeface="함초롬바탕"/>
              </a:rPr>
              <a:t>정보 손실로 오히려 군집 품질이 나빠질 수도 있다</a:t>
            </a:r>
            <a:r>
              <a:rPr lang="EN-US" sz="2857" b="0" i="0" u="none" strike="noStrike" baseline="0">
                <a:solidFill>
                  <a:srgbClr val="000000"/>
                </a:solidFill>
                <a:latin typeface="함초롬바탕"/>
                <a:ea typeface="함초롬바탕"/>
              </a:rPr>
              <a:t>.</a:t>
            </a:r>
            <a:endParaRPr lang="ko-KR" altLang="en-US" sz="2857"/>
          </a:p>
        </p:txBody>
      </p:sp>
    </p:spTree>
    <p:extLst>
      <p:ext uri="{BB962C8B-B14F-4D97-AF65-F5344CB8AC3E}">
        <p14:creationId xmlns:p14="http://schemas.microsoft.com/office/powerpoint/2010/main" val="20896307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09D8C9-264F-AC57-6FD7-8EA830E16BE1}"/>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2ADE1FD6-4976-7520-CCF7-B77B89EA45A1}"/>
              </a:ext>
            </a:extLst>
          </p:cNvPr>
          <p:cNvSpPr>
            <a:spLocks noGrp="1"/>
          </p:cNvSpPr>
          <p:nvPr>
            <p:ph type="title"/>
          </p:nvPr>
        </p:nvSpPr>
        <p:spPr>
          <a:xfrm>
            <a:off x="838200" y="2766218"/>
            <a:ext cx="10515600" cy="1325563"/>
          </a:xfrm>
        </p:spPr>
        <p:txBody>
          <a:bodyPr/>
          <a:lstStyle/>
          <a:p>
            <a:pPr algn="ctr"/>
            <a:r>
              <a:rPr kumimoji="1" lang="en-US" altLang="ko-KR" dirty="0"/>
              <a:t>3.</a:t>
            </a:r>
            <a:r>
              <a:rPr kumimoji="1" lang="ko-KR" altLang="en-US" dirty="0"/>
              <a:t> 파이썬 코드</a:t>
            </a:r>
          </a:p>
        </p:txBody>
      </p:sp>
    </p:spTree>
    <p:extLst>
      <p:ext uri="{BB962C8B-B14F-4D97-AF65-F5344CB8AC3E}">
        <p14:creationId xmlns:p14="http://schemas.microsoft.com/office/powerpoint/2010/main" val="31285816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1D12010-51A9-EECF-E3EB-CA4EDF1D50D3}"/>
              </a:ext>
            </a:extLst>
          </p:cNvPr>
          <p:cNvSpPr>
            <a:spLocks noGrp="1"/>
          </p:cNvSpPr>
          <p:nvPr>
            <p:ph type="title"/>
          </p:nvPr>
        </p:nvSpPr>
        <p:spPr/>
        <p:txBody>
          <a:bodyPr/>
          <a:lstStyle/>
          <a:p>
            <a:r>
              <a:rPr kumimoji="1" lang="ko-KR" altLang="en-US" dirty="0"/>
              <a:t>코드</a:t>
            </a:r>
          </a:p>
        </p:txBody>
      </p:sp>
      <p:sp>
        <p:nvSpPr>
          <p:cNvPr id="3" name="내용 개체 틀 2">
            <a:extLst>
              <a:ext uri="{FF2B5EF4-FFF2-40B4-BE49-F238E27FC236}">
                <a16:creationId xmlns:a16="http://schemas.microsoft.com/office/drawing/2014/main" id="{99E937EA-0224-4C73-1234-3AC72D3BBA48}"/>
              </a:ext>
            </a:extLst>
          </p:cNvPr>
          <p:cNvSpPr>
            <a:spLocks noGrp="1"/>
          </p:cNvSpPr>
          <p:nvPr>
            <p:ph idx="1"/>
          </p:nvPr>
        </p:nvSpPr>
        <p:spPr/>
        <p:txBody>
          <a:bodyPr/>
          <a:lstStyle/>
          <a:p>
            <a:pPr marL="514350" indent="-514350">
              <a:buAutoNum type="arabicPeriod"/>
            </a:pPr>
            <a:r>
              <a:rPr kumimoji="1" lang="ko-KR" altLang="en-US" dirty="0">
                <a:latin typeface="NanumBarunGothic" panose="020B0603020101020101" pitchFamily="34" charset="-127"/>
                <a:ea typeface="NanumBarunGothic" panose="020B0603020101020101" pitchFamily="34" charset="-127"/>
              </a:rPr>
              <a:t>데이터 </a:t>
            </a:r>
            <a:r>
              <a:rPr kumimoji="1" lang="ko-KR" altLang="en-US" dirty="0" err="1">
                <a:latin typeface="NanumBarunGothic" panose="020B0603020101020101" pitchFamily="34" charset="-127"/>
                <a:ea typeface="NanumBarunGothic" panose="020B0603020101020101" pitchFamily="34" charset="-127"/>
              </a:rPr>
              <a:t>전처리</a:t>
            </a:r>
            <a:endParaRPr kumimoji="1" lang="en-US" altLang="ko-KR" dirty="0">
              <a:latin typeface="NanumBarunGothic" panose="020B0603020101020101" pitchFamily="34" charset="-127"/>
              <a:ea typeface="NanumBarunGothic" panose="020B0603020101020101" pitchFamily="34" charset="-127"/>
            </a:endParaRPr>
          </a:p>
          <a:p>
            <a:pPr marL="514350" indent="-514350">
              <a:buAutoNum type="arabicPeriod"/>
            </a:pPr>
            <a:r>
              <a:rPr kumimoji="1" lang="en-US" altLang="ko-KR" dirty="0">
                <a:latin typeface="NanumBarunGothic" panose="020B0603020101020101" pitchFamily="34" charset="-127"/>
                <a:ea typeface="NanumBarunGothic" panose="020B0603020101020101" pitchFamily="34" charset="-127"/>
              </a:rPr>
              <a:t>PCA</a:t>
            </a:r>
          </a:p>
          <a:p>
            <a:pPr marL="514350" indent="-514350">
              <a:buAutoNum type="arabicPeriod"/>
            </a:pPr>
            <a:r>
              <a:rPr kumimoji="1" lang="ko-KR" altLang="en-US" dirty="0">
                <a:latin typeface="NanumBarunGothic" panose="020B0603020101020101" pitchFamily="34" charset="-127"/>
                <a:ea typeface="NanumBarunGothic" panose="020B0603020101020101" pitchFamily="34" charset="-127"/>
              </a:rPr>
              <a:t>군집분석</a:t>
            </a:r>
            <a:endParaRPr kumimoji="1" lang="en-US" altLang="ko-KR" dirty="0">
              <a:latin typeface="NanumBarunGothic" panose="020B0603020101020101" pitchFamily="34" charset="-127"/>
              <a:ea typeface="NanumBarunGothic" panose="020B0603020101020101" pitchFamily="34" charset="-127"/>
            </a:endParaRPr>
          </a:p>
          <a:p>
            <a:pPr marL="514350" indent="-514350">
              <a:buAutoNum type="arabicPeriod"/>
            </a:pPr>
            <a:r>
              <a:rPr kumimoji="1" lang="ko-KR" altLang="en-US" dirty="0">
                <a:latin typeface="NanumBarunGothic" panose="020B0603020101020101" pitchFamily="34" charset="-127"/>
                <a:ea typeface="NanumBarunGothic" panose="020B0603020101020101" pitchFamily="34" charset="-127"/>
              </a:rPr>
              <a:t>클러스터링 결과 요약 테이블 생성</a:t>
            </a:r>
            <a:endParaRPr kumimoji="1" lang="en-US" altLang="ko-KR" dirty="0">
              <a:latin typeface="NanumBarunGothic" panose="020B0603020101020101" pitchFamily="34" charset="-127"/>
              <a:ea typeface="NanumBarunGothic" panose="020B0603020101020101" pitchFamily="34" charset="-127"/>
            </a:endParaRPr>
          </a:p>
          <a:p>
            <a:pPr marL="514350" indent="-514350">
              <a:buAutoNum type="arabicPeriod"/>
            </a:pPr>
            <a:r>
              <a:rPr kumimoji="1" lang="ko-KR" altLang="en-US" dirty="0" err="1">
                <a:latin typeface="NanumBarunGothic" panose="020B0603020101020101" pitchFamily="34" charset="-127"/>
                <a:ea typeface="NanumBarunGothic" panose="020B0603020101020101" pitchFamily="34" charset="-127"/>
              </a:rPr>
              <a:t>박스플롯</a:t>
            </a:r>
            <a:r>
              <a:rPr kumimoji="1" lang="ko-KR" altLang="en-US" dirty="0">
                <a:latin typeface="NanumBarunGothic" panose="020B0603020101020101" pitchFamily="34" charset="-127"/>
                <a:ea typeface="NanumBarunGothic" panose="020B0603020101020101" pitchFamily="34" charset="-127"/>
              </a:rPr>
              <a:t> 생성</a:t>
            </a:r>
            <a:endParaRPr kumimoji="1" lang="en-US" altLang="ko-KR" dirty="0">
              <a:latin typeface="NanumBarunGothic" panose="020B0603020101020101" pitchFamily="34" charset="-127"/>
              <a:ea typeface="NanumBarunGothic" panose="020B0603020101020101" pitchFamily="34" charset="-127"/>
            </a:endParaRPr>
          </a:p>
          <a:p>
            <a:pPr marL="514350" indent="-514350">
              <a:buAutoNum type="arabicPeriod"/>
            </a:pPr>
            <a:endParaRPr kumimoji="1" lang="en-US" altLang="ko-KR" dirty="0">
              <a:latin typeface="NanumBarunGothic" panose="020B0603020101020101" pitchFamily="34" charset="-127"/>
              <a:ea typeface="NanumBarunGothic" panose="020B0603020101020101" pitchFamily="34" charset="-127"/>
            </a:endParaRPr>
          </a:p>
          <a:p>
            <a:pPr marL="514350" indent="-514350">
              <a:buAutoNum type="arabicPeriod"/>
            </a:pPr>
            <a:endParaRPr kumimoji="1" lang="ko-KR" altLang="en-US" dirty="0">
              <a:latin typeface="NanumBarunGothic" panose="020B0603020101020101" pitchFamily="34" charset="-127"/>
              <a:ea typeface="NanumBarunGothic" panose="020B0603020101020101" pitchFamily="34" charset="-127"/>
            </a:endParaRPr>
          </a:p>
        </p:txBody>
      </p:sp>
    </p:spTree>
    <p:extLst>
      <p:ext uri="{BB962C8B-B14F-4D97-AF65-F5344CB8AC3E}">
        <p14:creationId xmlns:p14="http://schemas.microsoft.com/office/powerpoint/2010/main" val="25252718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A77E47-AA08-6406-8EFD-80B926EB6E01}"/>
            </a:ext>
          </a:extLst>
        </p:cNvPr>
        <p:cNvGrpSpPr/>
        <p:nvPr/>
      </p:nvGrpSpPr>
      <p:grpSpPr>
        <a:xfrm>
          <a:off x="0" y="0"/>
          <a:ext cx="0" cy="0"/>
          <a:chOff x="0" y="0"/>
          <a:chExt cx="0" cy="0"/>
        </a:xfrm>
      </p:grpSpPr>
      <p:pic>
        <p:nvPicPr>
          <p:cNvPr id="10" name="그림 9" descr="텍스트, 스크린샷, 소프트웨어이(가) 표시된 사진&#10;&#10;AI 생성 콘텐츠는 정확하지 않을 수 있습니다.">
            <a:extLst>
              <a:ext uri="{FF2B5EF4-FFF2-40B4-BE49-F238E27FC236}">
                <a16:creationId xmlns:a16="http://schemas.microsoft.com/office/drawing/2014/main" id="{B52F6EF2-D041-0E02-9CF1-EB30971BA929}"/>
              </a:ext>
            </a:extLst>
          </p:cNvPr>
          <p:cNvPicPr>
            <a:picLocks noChangeAspect="1"/>
          </p:cNvPicPr>
          <p:nvPr/>
        </p:nvPicPr>
        <p:blipFill>
          <a:blip r:embed="rId3"/>
          <a:srcRect l="7059" t="2149" r="13773" b="45369"/>
          <a:stretch>
            <a:fillRect/>
          </a:stretch>
        </p:blipFill>
        <p:spPr>
          <a:xfrm>
            <a:off x="346526" y="1694823"/>
            <a:ext cx="6423271" cy="3429503"/>
          </a:xfrm>
          <a:prstGeom prst="rect">
            <a:avLst/>
          </a:prstGeom>
        </p:spPr>
      </p:pic>
      <p:sp>
        <p:nvSpPr>
          <p:cNvPr id="12" name="TextBox 11">
            <a:extLst>
              <a:ext uri="{FF2B5EF4-FFF2-40B4-BE49-F238E27FC236}">
                <a16:creationId xmlns:a16="http://schemas.microsoft.com/office/drawing/2014/main" id="{18FD4077-26BA-549E-96FB-4A310293A42B}"/>
              </a:ext>
            </a:extLst>
          </p:cNvPr>
          <p:cNvSpPr txBox="1"/>
          <p:nvPr/>
        </p:nvSpPr>
        <p:spPr>
          <a:xfrm>
            <a:off x="346526" y="171445"/>
            <a:ext cx="5749474" cy="461665"/>
          </a:xfrm>
          <a:prstGeom prst="rect">
            <a:avLst/>
          </a:prstGeom>
          <a:noFill/>
        </p:spPr>
        <p:txBody>
          <a:bodyPr wrap="square" rtlCol="0">
            <a:spAutoFit/>
          </a:bodyPr>
          <a:lstStyle/>
          <a:p>
            <a:r>
              <a:rPr kumimoji="1" lang="en-US" altLang="ko-KR" sz="2400" b="1" dirty="0">
                <a:latin typeface="NanumBarunGothic Light" panose="020B0603020101020101" pitchFamily="34" charset="-127"/>
                <a:ea typeface="NanumBarunGothic Light" panose="020B0603020101020101" pitchFamily="34" charset="-127"/>
              </a:rPr>
              <a:t>1.</a:t>
            </a:r>
            <a:r>
              <a:rPr kumimoji="1" lang="ko-KR" altLang="en-US" sz="2400" b="1" dirty="0">
                <a:latin typeface="NanumBarunGothic Light" panose="020B0603020101020101" pitchFamily="34" charset="-127"/>
                <a:ea typeface="NanumBarunGothic Light" panose="020B0603020101020101" pitchFamily="34" charset="-127"/>
              </a:rPr>
              <a:t> 데이터 </a:t>
            </a:r>
            <a:r>
              <a:rPr kumimoji="1" lang="ko-KR" altLang="en-US" sz="2400" b="1" dirty="0" err="1">
                <a:latin typeface="NanumBarunGothic Light" panose="020B0603020101020101" pitchFamily="34" charset="-127"/>
                <a:ea typeface="NanumBarunGothic Light" panose="020B0603020101020101" pitchFamily="34" charset="-127"/>
              </a:rPr>
              <a:t>전처리</a:t>
            </a:r>
            <a:endParaRPr lang="ko-KR" altLang="en-US" sz="2400" b="1" dirty="0">
              <a:effectLst/>
              <a:latin typeface="NanumBarunGothic Light" panose="020B0603020101020101" pitchFamily="34" charset="-127"/>
              <a:ea typeface="NanumBarunGothic Light" panose="020B0603020101020101" pitchFamily="34" charset="-127"/>
            </a:endParaRPr>
          </a:p>
        </p:txBody>
      </p:sp>
      <p:sp>
        <p:nvSpPr>
          <p:cNvPr id="13" name="TextBox 12">
            <a:extLst>
              <a:ext uri="{FF2B5EF4-FFF2-40B4-BE49-F238E27FC236}">
                <a16:creationId xmlns:a16="http://schemas.microsoft.com/office/drawing/2014/main" id="{71EEF9AE-01D1-9E77-DFBD-E14B736D2923}"/>
              </a:ext>
            </a:extLst>
          </p:cNvPr>
          <p:cNvSpPr txBox="1"/>
          <p:nvPr/>
        </p:nvSpPr>
        <p:spPr>
          <a:xfrm>
            <a:off x="343565" y="5367799"/>
            <a:ext cx="6423270" cy="707886"/>
          </a:xfrm>
          <a:prstGeom prst="rect">
            <a:avLst/>
          </a:prstGeom>
          <a:noFill/>
        </p:spPr>
        <p:txBody>
          <a:bodyPr wrap="square" rtlCol="0">
            <a:spAutoFit/>
          </a:bodyPr>
          <a:lstStyle/>
          <a:p>
            <a:r>
              <a:rPr lang="en-US" altLang="ko-KR" sz="2000" dirty="0">
                <a:effectLst/>
                <a:latin typeface="NanumBarunGothic Light" panose="020B0603020101020101" pitchFamily="34" charset="-127"/>
                <a:ea typeface="NanumBarunGothic Light" panose="020B0603020101020101" pitchFamily="34" charset="-127"/>
              </a:rPr>
              <a:t>1.</a:t>
            </a:r>
            <a:r>
              <a:rPr lang="ko-KR" altLang="en-US" sz="2000" dirty="0">
                <a:effectLst/>
                <a:latin typeface="NanumBarunGothic Light" panose="020B0603020101020101" pitchFamily="34" charset="-127"/>
                <a:ea typeface="NanumBarunGothic Light" panose="020B0603020101020101" pitchFamily="34" charset="-127"/>
              </a:rPr>
              <a:t> </a:t>
            </a:r>
            <a:r>
              <a:rPr lang="ko-KR" altLang="en-US" sz="2000" dirty="0">
                <a:latin typeface="NanumBarunGothic Light" panose="020B0603020101020101" pitchFamily="34" charset="-127"/>
                <a:ea typeface="NanumBarunGothic Light" panose="020B0603020101020101" pitchFamily="34" charset="-127"/>
              </a:rPr>
              <a:t>과거</a:t>
            </a:r>
            <a:r>
              <a:rPr lang="en-US" altLang="ko-KR" sz="2000" dirty="0">
                <a:effectLst/>
                <a:latin typeface="NanumBarunGothic Light" panose="020B0603020101020101" pitchFamily="34" charset="-127"/>
                <a:ea typeface="NanumBarunGothic Light" panose="020B0603020101020101" pitchFamily="34" charset="-127"/>
              </a:rPr>
              <a:t>(1980~2000</a:t>
            </a:r>
            <a:r>
              <a:rPr lang="ko-KR" altLang="en-US" sz="2000" dirty="0">
                <a:effectLst/>
                <a:latin typeface="NanumBarunGothic Light" panose="020B0603020101020101" pitchFamily="34" charset="-127"/>
                <a:ea typeface="NanumBarunGothic Light" panose="020B0603020101020101" pitchFamily="34" charset="-127"/>
              </a:rPr>
              <a:t>년</a:t>
            </a:r>
            <a:r>
              <a:rPr lang="en-US" altLang="ko-KR" sz="2000" dirty="0">
                <a:effectLst/>
                <a:latin typeface="NanumBarunGothic Light" panose="020B0603020101020101" pitchFamily="34" charset="-127"/>
                <a:ea typeface="NanumBarunGothic Light" panose="020B0603020101020101" pitchFamily="34" charset="-127"/>
              </a:rPr>
              <a:t>)</a:t>
            </a:r>
            <a:r>
              <a:rPr lang="en-US" altLang="ko-KR" sz="2000" dirty="0">
                <a:latin typeface="NanumBarunGothic Light" panose="020B0603020101020101" pitchFamily="34" charset="-127"/>
                <a:ea typeface="NanumBarunGothic Light" panose="020B0603020101020101" pitchFamily="34" charset="-127"/>
              </a:rPr>
              <a:t>,</a:t>
            </a:r>
            <a:r>
              <a:rPr lang="ko-KR" altLang="en-US" sz="2000" dirty="0">
                <a:latin typeface="NanumBarunGothic Light" panose="020B0603020101020101" pitchFamily="34" charset="-127"/>
                <a:ea typeface="NanumBarunGothic Light" panose="020B0603020101020101" pitchFamily="34" charset="-127"/>
              </a:rPr>
              <a:t> 현재</a:t>
            </a:r>
            <a:r>
              <a:rPr lang="en-US" altLang="ko-KR" sz="2000" dirty="0">
                <a:latin typeface="NanumBarunGothic Light" panose="020B0603020101020101" pitchFamily="34" charset="-127"/>
                <a:ea typeface="NanumBarunGothic Light" panose="020B0603020101020101" pitchFamily="34" charset="-127"/>
              </a:rPr>
              <a:t>(2001~2021</a:t>
            </a:r>
            <a:r>
              <a:rPr lang="ko-KR" altLang="en-US" sz="2000" dirty="0">
                <a:latin typeface="NanumBarunGothic Light" panose="020B0603020101020101" pitchFamily="34" charset="-127"/>
                <a:ea typeface="NanumBarunGothic Light" panose="020B0603020101020101" pitchFamily="34" charset="-127"/>
              </a:rPr>
              <a:t>년</a:t>
            </a:r>
            <a:r>
              <a:rPr lang="en-US" altLang="ko-KR" sz="2000" dirty="0">
                <a:latin typeface="NanumBarunGothic Light" panose="020B0603020101020101" pitchFamily="34" charset="-127"/>
                <a:ea typeface="NanumBarunGothic Light" panose="020B0603020101020101" pitchFamily="34" charset="-127"/>
              </a:rPr>
              <a:t>)</a:t>
            </a:r>
            <a:r>
              <a:rPr lang="ko-KR" altLang="en-US" sz="2000" dirty="0">
                <a:latin typeface="NanumBarunGothic Light" panose="020B0603020101020101" pitchFamily="34" charset="-127"/>
                <a:ea typeface="NanumBarunGothic Light" panose="020B0603020101020101" pitchFamily="34" charset="-127"/>
              </a:rPr>
              <a:t> 변화량 계산</a:t>
            </a:r>
            <a:endParaRPr lang="en-US" altLang="ko-KR" sz="2000" dirty="0">
              <a:latin typeface="NanumBarunGothic Light" panose="020B0603020101020101" pitchFamily="34" charset="-127"/>
              <a:ea typeface="NanumBarunGothic Light" panose="020B0603020101020101" pitchFamily="34" charset="-127"/>
            </a:endParaRPr>
          </a:p>
          <a:p>
            <a:r>
              <a:rPr lang="en-US" altLang="ko-KR" sz="2000" dirty="0">
                <a:latin typeface="NanumBarunGothic Light" panose="020B0603020101020101" pitchFamily="34" charset="-127"/>
                <a:ea typeface="NanumBarunGothic Light" panose="020B0603020101020101" pitchFamily="34" charset="-127"/>
              </a:rPr>
              <a:t>2.</a:t>
            </a:r>
            <a:r>
              <a:rPr lang="ko-KR" altLang="en-US" sz="2000" dirty="0">
                <a:latin typeface="NanumBarunGothic Light" panose="020B0603020101020101" pitchFamily="34" charset="-127"/>
                <a:ea typeface="NanumBarunGothic Light" panose="020B0603020101020101" pitchFamily="34" charset="-127"/>
              </a:rPr>
              <a:t> 전체기간</a:t>
            </a:r>
            <a:r>
              <a:rPr lang="en-US" altLang="ko-KR" sz="2000" dirty="0">
                <a:latin typeface="NanumBarunGothic Light" panose="020B0603020101020101" pitchFamily="34" charset="-127"/>
                <a:ea typeface="NanumBarunGothic Light" panose="020B0603020101020101" pitchFamily="34" charset="-127"/>
              </a:rPr>
              <a:t>(1980~2021</a:t>
            </a:r>
            <a:r>
              <a:rPr lang="ko-KR" altLang="en-US" sz="2000" dirty="0">
                <a:latin typeface="NanumBarunGothic Light" panose="020B0603020101020101" pitchFamily="34" charset="-127"/>
                <a:ea typeface="NanumBarunGothic Light" panose="020B0603020101020101" pitchFamily="34" charset="-127"/>
              </a:rPr>
              <a:t>년</a:t>
            </a:r>
            <a:r>
              <a:rPr lang="en-US" altLang="ko-KR" sz="2000" dirty="0">
                <a:latin typeface="NanumBarunGothic Light" panose="020B0603020101020101" pitchFamily="34" charset="-127"/>
                <a:ea typeface="NanumBarunGothic Light" panose="020B0603020101020101" pitchFamily="34" charset="-127"/>
              </a:rPr>
              <a:t>)</a:t>
            </a:r>
            <a:r>
              <a:rPr lang="ko-KR" altLang="en-US" sz="2000" dirty="0">
                <a:latin typeface="NanumBarunGothic Light" panose="020B0603020101020101" pitchFamily="34" charset="-127"/>
                <a:ea typeface="NanumBarunGothic Light" panose="020B0603020101020101" pitchFamily="34" charset="-127"/>
              </a:rPr>
              <a:t> 평균 계산</a:t>
            </a:r>
            <a:endParaRPr lang="en-US" altLang="ko-KR" sz="2000" dirty="0">
              <a:latin typeface="NanumBarunGothic Light" panose="020B0603020101020101" pitchFamily="34" charset="-127"/>
              <a:ea typeface="NanumBarunGothic Light" panose="020B0603020101020101" pitchFamily="34" charset="-127"/>
            </a:endParaRPr>
          </a:p>
        </p:txBody>
      </p:sp>
      <p:sp>
        <p:nvSpPr>
          <p:cNvPr id="14" name="TextBox 13">
            <a:extLst>
              <a:ext uri="{FF2B5EF4-FFF2-40B4-BE49-F238E27FC236}">
                <a16:creationId xmlns:a16="http://schemas.microsoft.com/office/drawing/2014/main" id="{9868D4D3-D354-8A4A-E870-E4A7DA56A02E}"/>
              </a:ext>
            </a:extLst>
          </p:cNvPr>
          <p:cNvSpPr txBox="1"/>
          <p:nvPr/>
        </p:nvSpPr>
        <p:spPr>
          <a:xfrm>
            <a:off x="346526" y="709484"/>
            <a:ext cx="9823386" cy="430887"/>
          </a:xfrm>
          <a:prstGeom prst="rect">
            <a:avLst/>
          </a:prstGeom>
          <a:noFill/>
        </p:spPr>
        <p:txBody>
          <a:bodyPr wrap="square" rtlCol="0">
            <a:spAutoFit/>
          </a:bodyPr>
          <a:lstStyle/>
          <a:p>
            <a:r>
              <a:rPr lang="ko-KR" altLang="en-US" sz="2200" dirty="0">
                <a:latin typeface="NanumBarunGothic Light" panose="020B0603020101020101" pitchFamily="34" charset="-127"/>
                <a:ea typeface="NanumBarunGothic Light" panose="020B0603020101020101" pitchFamily="34" charset="-127"/>
              </a:rPr>
              <a:t>시계열 데이터를 두 시기로 나눠서 평균값을 구하고</a:t>
            </a:r>
            <a:r>
              <a:rPr lang="en-US" altLang="ko-KR" sz="2200" dirty="0">
                <a:latin typeface="NanumBarunGothic Light" panose="020B0603020101020101" pitchFamily="34" charset="-127"/>
                <a:ea typeface="NanumBarunGothic Light" panose="020B0603020101020101" pitchFamily="34" charset="-127"/>
              </a:rPr>
              <a:t>,</a:t>
            </a:r>
            <a:r>
              <a:rPr lang="ko-KR" altLang="en-US" sz="2200" dirty="0">
                <a:latin typeface="NanumBarunGothic Light" panose="020B0603020101020101" pitchFamily="34" charset="-127"/>
                <a:ea typeface="NanumBarunGothic Light" panose="020B0603020101020101" pitchFamily="34" charset="-127"/>
              </a:rPr>
              <a:t> 변화량</a:t>
            </a:r>
            <a:r>
              <a:rPr lang="en-US" altLang="ko-KR" sz="2200" dirty="0">
                <a:latin typeface="NanumBarunGothic Light" panose="020B0603020101020101" pitchFamily="34" charset="-127"/>
                <a:ea typeface="NanumBarunGothic Light" panose="020B0603020101020101" pitchFamily="34" charset="-127"/>
              </a:rPr>
              <a:t>(</a:t>
            </a:r>
            <a:r>
              <a:rPr lang="ko-KR" altLang="en-US" sz="2200" dirty="0">
                <a:latin typeface="NanumBarunGothic Light" panose="020B0603020101020101" pitchFamily="34" charset="-127"/>
                <a:ea typeface="NanumBarunGothic Light" panose="020B0603020101020101" pitchFamily="34" charset="-127"/>
              </a:rPr>
              <a:t>최근</a:t>
            </a:r>
            <a:r>
              <a:rPr lang="en-US" altLang="ko-KR" sz="2200" dirty="0">
                <a:latin typeface="NanumBarunGothic Light" panose="020B0603020101020101" pitchFamily="34" charset="-127"/>
                <a:ea typeface="NanumBarunGothic Light" panose="020B0603020101020101" pitchFamily="34" charset="-127"/>
              </a:rPr>
              <a:t>-</a:t>
            </a:r>
            <a:r>
              <a:rPr lang="ko-KR" altLang="en-US" sz="2200" dirty="0">
                <a:latin typeface="NanumBarunGothic Light" panose="020B0603020101020101" pitchFamily="34" charset="-127"/>
                <a:ea typeface="NanumBarunGothic Light" panose="020B0603020101020101" pitchFamily="34" charset="-127"/>
              </a:rPr>
              <a:t>과거</a:t>
            </a:r>
            <a:r>
              <a:rPr lang="en-US" altLang="ko-KR" sz="2200" dirty="0">
                <a:latin typeface="NanumBarunGothic Light" panose="020B0603020101020101" pitchFamily="34" charset="-127"/>
                <a:ea typeface="NanumBarunGothic Light" panose="020B0603020101020101" pitchFamily="34" charset="-127"/>
              </a:rPr>
              <a:t>)</a:t>
            </a:r>
            <a:r>
              <a:rPr lang="ko-KR" altLang="en-US" sz="2200" dirty="0">
                <a:latin typeface="NanumBarunGothic Light" panose="020B0603020101020101" pitchFamily="34" charset="-127"/>
                <a:ea typeface="NanumBarunGothic Light" panose="020B0603020101020101" pitchFamily="34" charset="-127"/>
              </a:rPr>
              <a:t>을 계산</a:t>
            </a:r>
            <a:endParaRPr lang="en-US" altLang="ko-KR" sz="2200" dirty="0">
              <a:latin typeface="NanumBarunGothic Light" panose="020B0603020101020101" pitchFamily="34" charset="-127"/>
              <a:ea typeface="NanumBarunGothic Light" panose="020B0603020101020101" pitchFamily="34" charset="-127"/>
            </a:endParaRPr>
          </a:p>
        </p:txBody>
      </p:sp>
      <p:graphicFrame>
        <p:nvGraphicFramePr>
          <p:cNvPr id="2" name="표 1">
            <a:extLst>
              <a:ext uri="{FF2B5EF4-FFF2-40B4-BE49-F238E27FC236}">
                <a16:creationId xmlns:a16="http://schemas.microsoft.com/office/drawing/2014/main" id="{756EC907-BC80-91A7-5DCB-D473B26545E9}"/>
              </a:ext>
            </a:extLst>
          </p:cNvPr>
          <p:cNvGraphicFramePr>
            <a:graphicFrameLocks noGrp="1"/>
          </p:cNvGraphicFramePr>
          <p:nvPr>
            <p:extLst>
              <p:ext uri="{D42A27DB-BD31-4B8C-83A1-F6EECF244321}">
                <p14:modId xmlns:p14="http://schemas.microsoft.com/office/powerpoint/2010/main" val="3165176865"/>
              </p:ext>
            </p:extLst>
          </p:nvPr>
        </p:nvGraphicFramePr>
        <p:xfrm>
          <a:off x="6972030" y="4432394"/>
          <a:ext cx="5103283" cy="2007726"/>
        </p:xfrm>
        <a:graphic>
          <a:graphicData uri="http://schemas.openxmlformats.org/drawingml/2006/table">
            <a:tbl>
              <a:tblPr/>
              <a:tblGrid>
                <a:gridCol w="624528">
                  <a:extLst>
                    <a:ext uri="{9D8B030D-6E8A-4147-A177-3AD203B41FA5}">
                      <a16:colId xmlns:a16="http://schemas.microsoft.com/office/drawing/2014/main" val="396918771"/>
                    </a:ext>
                  </a:extLst>
                </a:gridCol>
                <a:gridCol w="624528">
                  <a:extLst>
                    <a:ext uri="{9D8B030D-6E8A-4147-A177-3AD203B41FA5}">
                      <a16:colId xmlns:a16="http://schemas.microsoft.com/office/drawing/2014/main" val="3359587199"/>
                    </a:ext>
                  </a:extLst>
                </a:gridCol>
                <a:gridCol w="624528">
                  <a:extLst>
                    <a:ext uri="{9D8B030D-6E8A-4147-A177-3AD203B41FA5}">
                      <a16:colId xmlns:a16="http://schemas.microsoft.com/office/drawing/2014/main" val="2427260827"/>
                    </a:ext>
                  </a:extLst>
                </a:gridCol>
                <a:gridCol w="624528">
                  <a:extLst>
                    <a:ext uri="{9D8B030D-6E8A-4147-A177-3AD203B41FA5}">
                      <a16:colId xmlns:a16="http://schemas.microsoft.com/office/drawing/2014/main" val="55687830"/>
                    </a:ext>
                  </a:extLst>
                </a:gridCol>
                <a:gridCol w="624528">
                  <a:extLst>
                    <a:ext uri="{9D8B030D-6E8A-4147-A177-3AD203B41FA5}">
                      <a16:colId xmlns:a16="http://schemas.microsoft.com/office/drawing/2014/main" val="2072281157"/>
                    </a:ext>
                  </a:extLst>
                </a:gridCol>
                <a:gridCol w="624528">
                  <a:extLst>
                    <a:ext uri="{9D8B030D-6E8A-4147-A177-3AD203B41FA5}">
                      <a16:colId xmlns:a16="http://schemas.microsoft.com/office/drawing/2014/main" val="4114951406"/>
                    </a:ext>
                  </a:extLst>
                </a:gridCol>
                <a:gridCol w="624528">
                  <a:extLst>
                    <a:ext uri="{9D8B030D-6E8A-4147-A177-3AD203B41FA5}">
                      <a16:colId xmlns:a16="http://schemas.microsoft.com/office/drawing/2014/main" val="194834451"/>
                    </a:ext>
                  </a:extLst>
                </a:gridCol>
                <a:gridCol w="731587">
                  <a:extLst>
                    <a:ext uri="{9D8B030D-6E8A-4147-A177-3AD203B41FA5}">
                      <a16:colId xmlns:a16="http://schemas.microsoft.com/office/drawing/2014/main" val="3836982969"/>
                    </a:ext>
                  </a:extLst>
                </a:gridCol>
              </a:tblGrid>
              <a:tr h="268015">
                <a:tc>
                  <a:txBody>
                    <a:bodyPr/>
                    <a:lstStyle/>
                    <a:p>
                      <a:pPr algn="ctr" fontAlgn="ctr"/>
                      <a:endParaRPr lang="en-US" sz="800" dirty="0">
                        <a:effectLst/>
                      </a:endParaRPr>
                    </a:p>
                  </a:txBody>
                  <a:tcPr marL="19391" marR="19391" marT="9695" marB="969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800" dirty="0">
                          <a:effectLst/>
                        </a:rPr>
                        <a:t>Country</a:t>
                      </a:r>
                    </a:p>
                  </a:txBody>
                  <a:tcPr marL="19391" marR="19391" marT="9695" marB="969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800" dirty="0">
                          <a:effectLst/>
                        </a:rPr>
                        <a:t>Total.CO2</a:t>
                      </a:r>
                    </a:p>
                  </a:txBody>
                  <a:tcPr marL="19391" marR="19391" marT="9695" marB="969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800" dirty="0">
                          <a:effectLst/>
                        </a:rPr>
                        <a:t>Coal.CO2</a:t>
                      </a:r>
                    </a:p>
                  </a:txBody>
                  <a:tcPr marL="19391" marR="19391" marT="9695" marB="969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en-US" altLang="ko-KR" sz="800" dirty="0">
                          <a:effectLst/>
                        </a:rPr>
                        <a:t>...</a:t>
                      </a:r>
                    </a:p>
                  </a:txBody>
                  <a:tcPr marL="19391" marR="19391" marT="9695" marB="969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800" dirty="0" err="1">
                          <a:effectLst/>
                        </a:rPr>
                        <a:t>Renewables.and.other.Energy_diff</a:t>
                      </a:r>
                      <a:endParaRPr lang="en-US" sz="800" dirty="0">
                        <a:effectLst/>
                      </a:endParaRPr>
                    </a:p>
                  </a:txBody>
                  <a:tcPr marL="19391" marR="19391" marT="9695" marB="969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800" dirty="0">
                          <a:effectLst/>
                        </a:rPr>
                        <a:t>CH4_diff</a:t>
                      </a:r>
                    </a:p>
                  </a:txBody>
                  <a:tcPr marL="19391" marR="19391" marT="9695" marB="969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800" dirty="0" err="1">
                          <a:effectLst/>
                        </a:rPr>
                        <a:t>Population_diff</a:t>
                      </a:r>
                      <a:endParaRPr lang="en-US" sz="800" dirty="0">
                        <a:effectLst/>
                      </a:endParaRPr>
                    </a:p>
                  </a:txBody>
                  <a:tcPr marL="19391" marR="19391" marT="9695" marB="969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17064383"/>
                  </a:ext>
                </a:extLst>
              </a:tr>
              <a:tr h="215828">
                <a:tc>
                  <a:txBody>
                    <a:bodyPr/>
                    <a:lstStyle/>
                    <a:p>
                      <a:pPr algn="ctr" fontAlgn="ctr"/>
                      <a:r>
                        <a:rPr lang="en-US" altLang="ko-KR" sz="800" b="0" dirty="0">
                          <a:effectLst/>
                        </a:rPr>
                        <a:t>0</a:t>
                      </a:r>
                    </a:p>
                  </a:txBody>
                  <a:tcPr marL="19391" marR="19391" marT="9695" marB="969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800" dirty="0">
                          <a:effectLst/>
                        </a:rPr>
                        <a:t>Afghanistan</a:t>
                      </a:r>
                    </a:p>
                  </a:txBody>
                  <a:tcPr marL="19391" marR="19391" marT="9695" marB="969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ko-KR" sz="800">
                          <a:effectLst/>
                        </a:rPr>
                        <a:t>4.48</a:t>
                      </a:r>
                    </a:p>
                  </a:txBody>
                  <a:tcPr marL="19391" marR="19391" marT="9695" marB="969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ko-KR" sz="800">
                          <a:effectLst/>
                        </a:rPr>
                        <a:t>1.20</a:t>
                      </a:r>
                    </a:p>
                  </a:txBody>
                  <a:tcPr marL="19391" marR="19391" marT="9695" marB="969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800" dirty="0">
                          <a:effectLst/>
                        </a:rPr>
                        <a:t>...</a:t>
                      </a:r>
                    </a:p>
                  </a:txBody>
                  <a:tcPr marL="19391" marR="19391" marT="9695" marB="969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ko-KR" sz="800" dirty="0">
                          <a:effectLst/>
                        </a:rPr>
                        <a:t>0.00</a:t>
                      </a:r>
                    </a:p>
                  </a:txBody>
                  <a:tcPr marL="19391" marR="19391" marT="9695" marB="969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ko-KR" sz="800">
                          <a:effectLst/>
                        </a:rPr>
                        <a:t>198.92</a:t>
                      </a:r>
                    </a:p>
                  </a:txBody>
                  <a:tcPr marL="19391" marR="19391" marT="9695" marB="969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ko-KR" sz="800" dirty="0">
                          <a:effectLst/>
                        </a:rPr>
                        <a:t>16587906.66</a:t>
                      </a:r>
                    </a:p>
                  </a:txBody>
                  <a:tcPr marL="19391" marR="19391" marT="9695" marB="969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51041183"/>
                  </a:ext>
                </a:extLst>
              </a:tr>
              <a:tr h="174935">
                <a:tc>
                  <a:txBody>
                    <a:bodyPr/>
                    <a:lstStyle/>
                    <a:p>
                      <a:pPr algn="ctr" fontAlgn="ctr"/>
                      <a:r>
                        <a:rPr lang="en-US" altLang="ko-KR" sz="800" b="0">
                          <a:effectLst/>
                        </a:rPr>
                        <a:t>1</a:t>
                      </a:r>
                    </a:p>
                  </a:txBody>
                  <a:tcPr marL="19391" marR="19391" marT="9695" marB="969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800" dirty="0">
                          <a:effectLst/>
                        </a:rPr>
                        <a:t>Albania</a:t>
                      </a:r>
                    </a:p>
                  </a:txBody>
                  <a:tcPr marL="19391" marR="19391" marT="9695" marB="969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ko-KR" sz="800">
                          <a:effectLst/>
                        </a:rPr>
                        <a:t>4.80</a:t>
                      </a:r>
                    </a:p>
                  </a:txBody>
                  <a:tcPr marL="19391" marR="19391" marT="9695" marB="969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ko-KR" sz="800">
                          <a:effectLst/>
                        </a:rPr>
                        <a:t>1.10</a:t>
                      </a:r>
                    </a:p>
                  </a:txBody>
                  <a:tcPr marL="19391" marR="19391" marT="9695" marB="969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ko-KR" sz="800" dirty="0">
                          <a:effectLst/>
                        </a:rPr>
                        <a:t>...</a:t>
                      </a:r>
                    </a:p>
                  </a:txBody>
                  <a:tcPr marL="19391" marR="19391" marT="9695" marB="969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ko-KR" sz="800">
                          <a:effectLst/>
                        </a:rPr>
                        <a:t>0.01</a:t>
                      </a:r>
                    </a:p>
                  </a:txBody>
                  <a:tcPr marL="19391" marR="19391" marT="9695" marB="969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ko-KR" sz="800" dirty="0">
                          <a:effectLst/>
                        </a:rPr>
                        <a:t>-27.83</a:t>
                      </a:r>
                    </a:p>
                  </a:txBody>
                  <a:tcPr marL="19391" marR="19391" marT="9695" marB="969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ko-KR" sz="800" dirty="0">
                          <a:effectLst/>
                        </a:rPr>
                        <a:t>-138469.05</a:t>
                      </a:r>
                    </a:p>
                  </a:txBody>
                  <a:tcPr marL="19391" marR="19391" marT="9695" marB="969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03721967"/>
                  </a:ext>
                </a:extLst>
              </a:tr>
              <a:tr h="174935">
                <a:tc>
                  <a:txBody>
                    <a:bodyPr/>
                    <a:lstStyle/>
                    <a:p>
                      <a:pPr algn="ctr" fontAlgn="ctr"/>
                      <a:r>
                        <a:rPr lang="en-US" altLang="ko-KR" sz="800" b="0">
                          <a:effectLst/>
                        </a:rPr>
                        <a:t>2</a:t>
                      </a:r>
                    </a:p>
                  </a:txBody>
                  <a:tcPr marL="19391" marR="19391" marT="9695" marB="969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800">
                          <a:effectLst/>
                        </a:rPr>
                        <a:t>Algeria</a:t>
                      </a:r>
                    </a:p>
                  </a:txBody>
                  <a:tcPr marL="19391" marR="19391" marT="9695" marB="969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ko-KR" sz="800">
                          <a:effectLst/>
                        </a:rPr>
                        <a:t>104.37</a:t>
                      </a:r>
                    </a:p>
                  </a:txBody>
                  <a:tcPr marL="19391" marR="19391" marT="9695" marB="969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ko-KR" sz="800">
                          <a:effectLst/>
                        </a:rPr>
                        <a:t>1.98</a:t>
                      </a:r>
                    </a:p>
                  </a:txBody>
                  <a:tcPr marL="19391" marR="19391" marT="9695" marB="969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ko-KR" sz="800" dirty="0">
                          <a:effectLst/>
                        </a:rPr>
                        <a:t>...</a:t>
                      </a:r>
                    </a:p>
                  </a:txBody>
                  <a:tcPr marL="19391" marR="19391" marT="9695" marB="969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ko-KR" sz="800" dirty="0">
                          <a:effectLst/>
                        </a:rPr>
                        <a:t>0.00</a:t>
                      </a:r>
                    </a:p>
                  </a:txBody>
                  <a:tcPr marL="19391" marR="19391" marT="9695" marB="969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ko-KR" sz="800" dirty="0">
                          <a:effectLst/>
                        </a:rPr>
                        <a:t>529.25</a:t>
                      </a:r>
                    </a:p>
                  </a:txBody>
                  <a:tcPr marL="19391" marR="19391" marT="9695" marB="969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ko-KR" sz="800" dirty="0">
                          <a:effectLst/>
                        </a:rPr>
                        <a:t>11793287.00</a:t>
                      </a:r>
                    </a:p>
                  </a:txBody>
                  <a:tcPr marL="19391" marR="19391" marT="9695" marB="969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2916089"/>
                  </a:ext>
                </a:extLst>
              </a:tr>
              <a:tr h="174935">
                <a:tc>
                  <a:txBody>
                    <a:bodyPr/>
                    <a:lstStyle/>
                    <a:p>
                      <a:pPr algn="ctr" fontAlgn="ctr"/>
                      <a:r>
                        <a:rPr lang="en-US" altLang="ko-KR" sz="800" b="0">
                          <a:effectLst/>
                        </a:rPr>
                        <a:t>3</a:t>
                      </a:r>
                    </a:p>
                  </a:txBody>
                  <a:tcPr marL="19391" marR="19391" marT="9695" marB="969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800">
                          <a:effectLst/>
                        </a:rPr>
                        <a:t>Angola</a:t>
                      </a:r>
                    </a:p>
                  </a:txBody>
                  <a:tcPr marL="19391" marR="19391" marT="9695" marB="969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ko-KR" sz="800">
                          <a:effectLst/>
                        </a:rPr>
                        <a:t>14.21</a:t>
                      </a:r>
                    </a:p>
                  </a:txBody>
                  <a:tcPr marL="19391" marR="19391" marT="9695" marB="969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ko-KR" sz="800">
                          <a:effectLst/>
                        </a:rPr>
                        <a:t>0.00</a:t>
                      </a:r>
                    </a:p>
                  </a:txBody>
                  <a:tcPr marL="19391" marR="19391" marT="9695" marB="969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ko-KR" sz="800">
                          <a:effectLst/>
                        </a:rPr>
                        <a:t>...</a:t>
                      </a:r>
                    </a:p>
                  </a:txBody>
                  <a:tcPr marL="19391" marR="19391" marT="9695" marB="969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ko-KR" sz="800" dirty="0">
                          <a:effectLst/>
                        </a:rPr>
                        <a:t>0.04</a:t>
                      </a:r>
                    </a:p>
                  </a:txBody>
                  <a:tcPr marL="19391" marR="19391" marT="9695" marB="969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ko-KR" sz="800">
                          <a:effectLst/>
                        </a:rPr>
                        <a:t>729.21</a:t>
                      </a:r>
                    </a:p>
                  </a:txBody>
                  <a:tcPr marL="19391" marR="19391" marT="9695" marB="969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ko-KR" sz="800" dirty="0">
                          <a:effectLst/>
                        </a:rPr>
                        <a:t>12805911.14</a:t>
                      </a:r>
                    </a:p>
                  </a:txBody>
                  <a:tcPr marL="19391" marR="19391" marT="9695" marB="969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62822763"/>
                  </a:ext>
                </a:extLst>
              </a:tr>
              <a:tr h="100582">
                <a:tc>
                  <a:txBody>
                    <a:bodyPr/>
                    <a:lstStyle/>
                    <a:p>
                      <a:pPr algn="ctr" fontAlgn="ctr"/>
                      <a:r>
                        <a:rPr lang="en-US" altLang="ko-KR" sz="800" b="0" dirty="0">
                          <a:effectLst/>
                        </a:rPr>
                        <a:t>...</a:t>
                      </a:r>
                    </a:p>
                  </a:txBody>
                  <a:tcPr marL="19391" marR="19391" marT="9695" marB="969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ko-KR" sz="800">
                          <a:effectLst/>
                        </a:rPr>
                        <a:t>...</a:t>
                      </a:r>
                    </a:p>
                  </a:txBody>
                  <a:tcPr marL="19391" marR="19391" marT="9695" marB="969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ko-KR" sz="800">
                          <a:effectLst/>
                        </a:rPr>
                        <a:t>...</a:t>
                      </a:r>
                    </a:p>
                  </a:txBody>
                  <a:tcPr marL="19391" marR="19391" marT="9695" marB="969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ko-KR" sz="800">
                          <a:effectLst/>
                        </a:rPr>
                        <a:t>...</a:t>
                      </a:r>
                    </a:p>
                  </a:txBody>
                  <a:tcPr marL="19391" marR="19391" marT="9695" marB="969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ko-KR" sz="800" dirty="0">
                          <a:effectLst/>
                        </a:rPr>
                        <a:t>...</a:t>
                      </a:r>
                    </a:p>
                  </a:txBody>
                  <a:tcPr marL="19391" marR="19391" marT="9695" marB="969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ko-KR" sz="800" dirty="0">
                          <a:effectLst/>
                        </a:rPr>
                        <a:t>...</a:t>
                      </a:r>
                    </a:p>
                  </a:txBody>
                  <a:tcPr marL="19391" marR="19391" marT="9695" marB="969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ko-KR" sz="800">
                          <a:effectLst/>
                        </a:rPr>
                        <a:t>...</a:t>
                      </a:r>
                    </a:p>
                  </a:txBody>
                  <a:tcPr marL="19391" marR="19391" marT="9695" marB="969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ko-KR" sz="800" dirty="0">
                          <a:effectLst/>
                        </a:rPr>
                        <a:t>...</a:t>
                      </a:r>
                    </a:p>
                  </a:txBody>
                  <a:tcPr marL="19391" marR="19391" marT="9695" marB="969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87607230"/>
                  </a:ext>
                </a:extLst>
              </a:tr>
              <a:tr h="174935">
                <a:tc>
                  <a:txBody>
                    <a:bodyPr/>
                    <a:lstStyle/>
                    <a:p>
                      <a:pPr algn="ctr" fontAlgn="ctr"/>
                      <a:r>
                        <a:rPr lang="en-US" altLang="ko-KR" sz="800" b="0" dirty="0">
                          <a:effectLst/>
                        </a:rPr>
                        <a:t>207</a:t>
                      </a:r>
                    </a:p>
                  </a:txBody>
                  <a:tcPr marL="19391" marR="19391" marT="9695" marB="969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800">
                          <a:effectLst/>
                        </a:rPr>
                        <a:t>Vietnam</a:t>
                      </a:r>
                    </a:p>
                  </a:txBody>
                  <a:tcPr marL="19391" marR="19391" marT="9695" marB="969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ko-KR" sz="800">
                          <a:effectLst/>
                        </a:rPr>
                        <a:t>97.64</a:t>
                      </a:r>
                    </a:p>
                  </a:txBody>
                  <a:tcPr marL="19391" marR="19391" marT="9695" marB="969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ko-KR" sz="800">
                          <a:effectLst/>
                        </a:rPr>
                        <a:t>46.35</a:t>
                      </a:r>
                    </a:p>
                  </a:txBody>
                  <a:tcPr marL="19391" marR="19391" marT="9695" marB="969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ko-KR" sz="800">
                          <a:effectLst/>
                        </a:rPr>
                        <a:t>...</a:t>
                      </a:r>
                    </a:p>
                  </a:txBody>
                  <a:tcPr marL="19391" marR="19391" marT="9695" marB="969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ko-KR" sz="800" dirty="0">
                          <a:effectLst/>
                        </a:rPr>
                        <a:t>0.37</a:t>
                      </a:r>
                    </a:p>
                  </a:txBody>
                  <a:tcPr marL="19391" marR="19391" marT="9695" marB="969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ko-KR" sz="800">
                          <a:effectLst/>
                        </a:rPr>
                        <a:t>1322.57</a:t>
                      </a:r>
                    </a:p>
                  </a:txBody>
                  <a:tcPr marL="19391" marR="19391" marT="9695" marB="969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ko-KR" sz="800" dirty="0">
                          <a:effectLst/>
                        </a:rPr>
                        <a:t>21889789.53</a:t>
                      </a:r>
                    </a:p>
                  </a:txBody>
                  <a:tcPr marL="19391" marR="19391" marT="9695" marB="969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17872651"/>
                  </a:ext>
                </a:extLst>
              </a:tr>
              <a:tr h="174935">
                <a:tc>
                  <a:txBody>
                    <a:bodyPr/>
                    <a:lstStyle/>
                    <a:p>
                      <a:pPr algn="ctr" fontAlgn="ctr"/>
                      <a:r>
                        <a:rPr lang="en-US" altLang="ko-KR" sz="800" b="0">
                          <a:effectLst/>
                        </a:rPr>
                        <a:t>208</a:t>
                      </a:r>
                    </a:p>
                  </a:txBody>
                  <a:tcPr marL="19391" marR="19391" marT="9695" marB="969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800">
                          <a:effectLst/>
                        </a:rPr>
                        <a:t>Yemen</a:t>
                      </a:r>
                    </a:p>
                  </a:txBody>
                  <a:tcPr marL="19391" marR="19391" marT="9695" marB="969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ko-KR" sz="800">
                          <a:effectLst/>
                        </a:rPr>
                        <a:t>13.48</a:t>
                      </a:r>
                    </a:p>
                  </a:txBody>
                  <a:tcPr marL="19391" marR="19391" marT="9695" marB="969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ko-KR" sz="800">
                          <a:effectLst/>
                        </a:rPr>
                        <a:t>0.12</a:t>
                      </a:r>
                    </a:p>
                  </a:txBody>
                  <a:tcPr marL="19391" marR="19391" marT="9695" marB="969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ko-KR" sz="800" dirty="0">
                          <a:effectLst/>
                        </a:rPr>
                        <a:t>...</a:t>
                      </a:r>
                    </a:p>
                  </a:txBody>
                  <a:tcPr marL="19391" marR="19391" marT="9695" marB="969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ko-KR" sz="800" dirty="0">
                          <a:effectLst/>
                        </a:rPr>
                        <a:t>0.00</a:t>
                      </a:r>
                    </a:p>
                  </a:txBody>
                  <a:tcPr marL="19391" marR="19391" marT="9695" marB="969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ko-KR" sz="800">
                          <a:effectLst/>
                        </a:rPr>
                        <a:t>344.00</a:t>
                      </a:r>
                    </a:p>
                  </a:txBody>
                  <a:tcPr marL="19391" marR="19391" marT="9695" marB="969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ko-KR" sz="800" dirty="0">
                          <a:effectLst/>
                        </a:rPr>
                        <a:t>12097660.24</a:t>
                      </a:r>
                    </a:p>
                  </a:txBody>
                  <a:tcPr marL="19391" marR="19391" marT="9695" marB="969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333716"/>
                  </a:ext>
                </a:extLst>
              </a:tr>
              <a:tr h="174935">
                <a:tc>
                  <a:txBody>
                    <a:bodyPr/>
                    <a:lstStyle/>
                    <a:p>
                      <a:pPr algn="ctr" fontAlgn="ctr"/>
                      <a:r>
                        <a:rPr lang="en-US" altLang="ko-KR" sz="800" b="0">
                          <a:effectLst/>
                        </a:rPr>
                        <a:t>209</a:t>
                      </a:r>
                    </a:p>
                  </a:txBody>
                  <a:tcPr marL="19391" marR="19391" marT="9695" marB="969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800">
                          <a:effectLst/>
                        </a:rPr>
                        <a:t>Zambia</a:t>
                      </a:r>
                    </a:p>
                  </a:txBody>
                  <a:tcPr marL="19391" marR="19391" marT="9695" marB="969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ko-KR" sz="800">
                          <a:effectLst/>
                        </a:rPr>
                        <a:t>3.40</a:t>
                      </a:r>
                    </a:p>
                  </a:txBody>
                  <a:tcPr marL="19391" marR="19391" marT="9695" marB="969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ko-KR" sz="800">
                          <a:effectLst/>
                        </a:rPr>
                        <a:t>0.85</a:t>
                      </a:r>
                    </a:p>
                  </a:txBody>
                  <a:tcPr marL="19391" marR="19391" marT="9695" marB="969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ko-KR" sz="800" dirty="0">
                          <a:effectLst/>
                        </a:rPr>
                        <a:t>...</a:t>
                      </a:r>
                    </a:p>
                  </a:txBody>
                  <a:tcPr marL="19391" marR="19391" marT="9695" marB="969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ko-KR" sz="800" dirty="0">
                          <a:effectLst/>
                        </a:rPr>
                        <a:t>0.02</a:t>
                      </a:r>
                    </a:p>
                  </a:txBody>
                  <a:tcPr marL="19391" marR="19391" marT="9695" marB="969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ko-KR" sz="800">
                          <a:effectLst/>
                        </a:rPr>
                        <a:t>134.31</a:t>
                      </a:r>
                    </a:p>
                  </a:txBody>
                  <a:tcPr marL="19391" marR="19391" marT="9695" marB="969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ko-KR" sz="800" dirty="0">
                          <a:effectLst/>
                        </a:rPr>
                        <a:t>6743137.38</a:t>
                      </a:r>
                    </a:p>
                  </a:txBody>
                  <a:tcPr marL="19391" marR="19391" marT="9695" marB="969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50658897"/>
                  </a:ext>
                </a:extLst>
              </a:tr>
              <a:tr h="215828">
                <a:tc>
                  <a:txBody>
                    <a:bodyPr/>
                    <a:lstStyle/>
                    <a:p>
                      <a:pPr algn="ctr" fontAlgn="ctr"/>
                      <a:r>
                        <a:rPr lang="en-US" altLang="ko-KR" sz="800" b="0">
                          <a:effectLst/>
                        </a:rPr>
                        <a:t>210</a:t>
                      </a:r>
                    </a:p>
                  </a:txBody>
                  <a:tcPr marL="19391" marR="19391" marT="9695" marB="969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800">
                          <a:effectLst/>
                        </a:rPr>
                        <a:t>Zimbabwe</a:t>
                      </a:r>
                    </a:p>
                  </a:txBody>
                  <a:tcPr marL="19391" marR="19391" marT="9695" marB="969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ko-KR" sz="800">
                          <a:effectLst/>
                        </a:rPr>
                        <a:t>12.14</a:t>
                      </a:r>
                    </a:p>
                  </a:txBody>
                  <a:tcPr marL="19391" marR="19391" marT="9695" marB="969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ko-KR" sz="800">
                          <a:effectLst/>
                        </a:rPr>
                        <a:t>9.02</a:t>
                      </a:r>
                    </a:p>
                  </a:txBody>
                  <a:tcPr marL="19391" marR="19391" marT="9695" marB="969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ko-KR" sz="800" dirty="0">
                          <a:effectLst/>
                        </a:rPr>
                        <a:t>...</a:t>
                      </a:r>
                    </a:p>
                  </a:txBody>
                  <a:tcPr marL="19391" marR="19391" marT="9695" marB="969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ko-KR" sz="800" dirty="0">
                          <a:effectLst/>
                        </a:rPr>
                        <a:t>0.02</a:t>
                      </a:r>
                    </a:p>
                  </a:txBody>
                  <a:tcPr marL="19391" marR="19391" marT="9695" marB="969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ko-KR" sz="800">
                          <a:effectLst/>
                        </a:rPr>
                        <a:t>78.63</a:t>
                      </a:r>
                    </a:p>
                  </a:txBody>
                  <a:tcPr marL="19391" marR="19391" marT="9695" marB="969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ko-KR" sz="800" dirty="0">
                          <a:effectLst/>
                        </a:rPr>
                        <a:t>3604137.85</a:t>
                      </a:r>
                    </a:p>
                  </a:txBody>
                  <a:tcPr marL="19391" marR="19391" marT="9695" marB="969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1273177"/>
                  </a:ext>
                </a:extLst>
              </a:tr>
            </a:tbl>
          </a:graphicData>
        </a:graphic>
      </p:graphicFrame>
      <p:sp>
        <p:nvSpPr>
          <p:cNvPr id="5" name="TextBox 4">
            <a:extLst>
              <a:ext uri="{FF2B5EF4-FFF2-40B4-BE49-F238E27FC236}">
                <a16:creationId xmlns:a16="http://schemas.microsoft.com/office/drawing/2014/main" id="{A9791327-E591-C2D1-D671-526E8A1C90DB}"/>
              </a:ext>
            </a:extLst>
          </p:cNvPr>
          <p:cNvSpPr txBox="1"/>
          <p:nvPr/>
        </p:nvSpPr>
        <p:spPr>
          <a:xfrm>
            <a:off x="6972030" y="6465016"/>
            <a:ext cx="5103282" cy="246221"/>
          </a:xfrm>
          <a:prstGeom prst="rect">
            <a:avLst/>
          </a:prstGeom>
          <a:noFill/>
        </p:spPr>
        <p:txBody>
          <a:bodyPr wrap="square">
            <a:spAutoFit/>
          </a:bodyPr>
          <a:lstStyle/>
          <a:p>
            <a:pPr algn="r"/>
            <a:r>
              <a:rPr lang="en-US" altLang="ko-KR" sz="1000" dirty="0">
                <a:effectLst/>
                <a:latin typeface="NanumBarunGothic Light" panose="020B0603020101020101" pitchFamily="34" charset="-127"/>
                <a:ea typeface="NanumBarunGothic Light" panose="020B0603020101020101" pitchFamily="34" charset="-127"/>
              </a:rPr>
              <a:t>211 rows × 33 columns</a:t>
            </a:r>
            <a:endParaRPr lang="ko-KR" altLang="en-US" sz="1000" dirty="0">
              <a:latin typeface="NanumBarunGothic Light" panose="020B0603020101020101" pitchFamily="34" charset="-127"/>
              <a:ea typeface="NanumBarunGothic Light" panose="020B0603020101020101" pitchFamily="34" charset="-127"/>
            </a:endParaRPr>
          </a:p>
        </p:txBody>
      </p:sp>
      <p:graphicFrame>
        <p:nvGraphicFramePr>
          <p:cNvPr id="6" name="표 5">
            <a:extLst>
              <a:ext uri="{FF2B5EF4-FFF2-40B4-BE49-F238E27FC236}">
                <a16:creationId xmlns:a16="http://schemas.microsoft.com/office/drawing/2014/main" id="{29DB34DF-1ACF-F87A-86C9-20CF80879F3E}"/>
              </a:ext>
            </a:extLst>
          </p:cNvPr>
          <p:cNvGraphicFramePr>
            <a:graphicFrameLocks noGrp="1"/>
          </p:cNvGraphicFramePr>
          <p:nvPr>
            <p:extLst>
              <p:ext uri="{D42A27DB-BD31-4B8C-83A1-F6EECF244321}">
                <p14:modId xmlns:p14="http://schemas.microsoft.com/office/powerpoint/2010/main" val="3609775365"/>
              </p:ext>
            </p:extLst>
          </p:nvPr>
        </p:nvGraphicFramePr>
        <p:xfrm>
          <a:off x="6972031" y="1682572"/>
          <a:ext cx="5103283" cy="1890591"/>
        </p:xfrm>
        <a:graphic>
          <a:graphicData uri="http://schemas.openxmlformats.org/drawingml/2006/table">
            <a:tbl>
              <a:tblPr/>
              <a:tblGrid>
                <a:gridCol w="624528">
                  <a:extLst>
                    <a:ext uri="{9D8B030D-6E8A-4147-A177-3AD203B41FA5}">
                      <a16:colId xmlns:a16="http://schemas.microsoft.com/office/drawing/2014/main" val="396918771"/>
                    </a:ext>
                  </a:extLst>
                </a:gridCol>
                <a:gridCol w="624528">
                  <a:extLst>
                    <a:ext uri="{9D8B030D-6E8A-4147-A177-3AD203B41FA5}">
                      <a16:colId xmlns:a16="http://schemas.microsoft.com/office/drawing/2014/main" val="1681517538"/>
                    </a:ext>
                  </a:extLst>
                </a:gridCol>
                <a:gridCol w="624528">
                  <a:extLst>
                    <a:ext uri="{9D8B030D-6E8A-4147-A177-3AD203B41FA5}">
                      <a16:colId xmlns:a16="http://schemas.microsoft.com/office/drawing/2014/main" val="3359587199"/>
                    </a:ext>
                  </a:extLst>
                </a:gridCol>
                <a:gridCol w="624528">
                  <a:extLst>
                    <a:ext uri="{9D8B030D-6E8A-4147-A177-3AD203B41FA5}">
                      <a16:colId xmlns:a16="http://schemas.microsoft.com/office/drawing/2014/main" val="2427260827"/>
                    </a:ext>
                  </a:extLst>
                </a:gridCol>
                <a:gridCol w="624528">
                  <a:extLst>
                    <a:ext uri="{9D8B030D-6E8A-4147-A177-3AD203B41FA5}">
                      <a16:colId xmlns:a16="http://schemas.microsoft.com/office/drawing/2014/main" val="55687830"/>
                    </a:ext>
                  </a:extLst>
                </a:gridCol>
                <a:gridCol w="624528">
                  <a:extLst>
                    <a:ext uri="{9D8B030D-6E8A-4147-A177-3AD203B41FA5}">
                      <a16:colId xmlns:a16="http://schemas.microsoft.com/office/drawing/2014/main" val="2072281157"/>
                    </a:ext>
                  </a:extLst>
                </a:gridCol>
                <a:gridCol w="624528">
                  <a:extLst>
                    <a:ext uri="{9D8B030D-6E8A-4147-A177-3AD203B41FA5}">
                      <a16:colId xmlns:a16="http://schemas.microsoft.com/office/drawing/2014/main" val="194834451"/>
                    </a:ext>
                  </a:extLst>
                </a:gridCol>
                <a:gridCol w="731587">
                  <a:extLst>
                    <a:ext uri="{9D8B030D-6E8A-4147-A177-3AD203B41FA5}">
                      <a16:colId xmlns:a16="http://schemas.microsoft.com/office/drawing/2014/main" val="3836982969"/>
                    </a:ext>
                  </a:extLst>
                </a:gridCol>
              </a:tblGrid>
              <a:tr h="268015">
                <a:tc>
                  <a:txBody>
                    <a:bodyPr/>
                    <a:lstStyle/>
                    <a:p>
                      <a:pPr algn="ctr" fontAlgn="ctr"/>
                      <a:endParaRPr lang="en-US" sz="800" dirty="0">
                        <a:effectLst/>
                      </a:endParaRPr>
                    </a:p>
                  </a:txBody>
                  <a:tcPr marL="19391" marR="19391" marT="9695" marB="969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800" dirty="0">
                          <a:effectLst/>
                        </a:rPr>
                        <a:t>Year</a:t>
                      </a:r>
                    </a:p>
                  </a:txBody>
                  <a:tcPr marL="19391" marR="19391" marT="9695" marB="969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800" dirty="0">
                          <a:effectLst/>
                        </a:rPr>
                        <a:t>Country</a:t>
                      </a:r>
                    </a:p>
                  </a:txBody>
                  <a:tcPr marL="19391" marR="19391" marT="9695" marB="969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800" dirty="0">
                          <a:effectLst/>
                        </a:rPr>
                        <a:t>Total.CO2</a:t>
                      </a:r>
                    </a:p>
                  </a:txBody>
                  <a:tcPr marL="19391" marR="19391" marT="9695" marB="969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800" dirty="0">
                          <a:effectLst/>
                        </a:rPr>
                        <a:t>Coal.CO2</a:t>
                      </a:r>
                    </a:p>
                  </a:txBody>
                  <a:tcPr marL="19391" marR="19391" marT="9695" marB="969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en-US" altLang="ko-KR" sz="800" dirty="0">
                          <a:effectLst/>
                        </a:rPr>
                        <a:t>...</a:t>
                      </a:r>
                    </a:p>
                  </a:txBody>
                  <a:tcPr marL="19391" marR="19391" marT="9695" marB="969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800" dirty="0">
                          <a:effectLst/>
                        </a:rPr>
                        <a:t>CH4_diff</a:t>
                      </a:r>
                    </a:p>
                  </a:txBody>
                  <a:tcPr marL="19391" marR="19391" marT="9695" marB="969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800" dirty="0" err="1">
                          <a:effectLst/>
                        </a:rPr>
                        <a:t>Population_diff</a:t>
                      </a:r>
                      <a:endParaRPr lang="en-US" sz="800" dirty="0">
                        <a:effectLst/>
                      </a:endParaRPr>
                    </a:p>
                  </a:txBody>
                  <a:tcPr marL="19391" marR="19391" marT="9695" marB="969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17064383"/>
                  </a:ext>
                </a:extLst>
              </a:tr>
              <a:tr h="215828">
                <a:tc>
                  <a:txBody>
                    <a:bodyPr/>
                    <a:lstStyle/>
                    <a:p>
                      <a:pPr algn="ctr" fontAlgn="ctr"/>
                      <a:r>
                        <a:rPr lang="en-US" altLang="ko-KR" sz="800" b="0" dirty="0">
                          <a:effectLst/>
                        </a:rPr>
                        <a:t>0</a:t>
                      </a:r>
                    </a:p>
                  </a:txBody>
                  <a:tcPr marL="19391" marR="19391" marT="9695" marB="969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800" dirty="0">
                          <a:effectLst/>
                        </a:rPr>
                        <a:t>1980</a:t>
                      </a:r>
                    </a:p>
                  </a:txBody>
                  <a:tcPr marL="19391" marR="19391" marT="9695" marB="969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800" dirty="0">
                          <a:effectLst/>
                        </a:rPr>
                        <a:t>Afghanistan</a:t>
                      </a:r>
                    </a:p>
                  </a:txBody>
                  <a:tcPr marL="19391" marR="19391" marT="9695" marB="969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ko-KR" sz="800">
                          <a:effectLst/>
                        </a:rPr>
                        <a:t>4.48</a:t>
                      </a:r>
                    </a:p>
                  </a:txBody>
                  <a:tcPr marL="19391" marR="19391" marT="9695" marB="969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ko-KR" sz="800">
                          <a:effectLst/>
                        </a:rPr>
                        <a:t>1.20</a:t>
                      </a:r>
                    </a:p>
                  </a:txBody>
                  <a:tcPr marL="19391" marR="19391" marT="9695" marB="969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800" dirty="0">
                          <a:effectLst/>
                        </a:rPr>
                        <a:t>...</a:t>
                      </a:r>
                    </a:p>
                  </a:txBody>
                  <a:tcPr marL="19391" marR="19391" marT="9695" marB="969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ko-KR" sz="800">
                          <a:effectLst/>
                        </a:rPr>
                        <a:t>198.92</a:t>
                      </a:r>
                    </a:p>
                  </a:txBody>
                  <a:tcPr marL="19391" marR="19391" marT="9695" marB="969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ko-KR" sz="800" dirty="0">
                          <a:effectLst/>
                        </a:rPr>
                        <a:t>16587906.66</a:t>
                      </a:r>
                    </a:p>
                  </a:txBody>
                  <a:tcPr marL="19391" marR="19391" marT="9695" marB="969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51041183"/>
                  </a:ext>
                </a:extLst>
              </a:tr>
              <a:tr h="174935">
                <a:tc>
                  <a:txBody>
                    <a:bodyPr/>
                    <a:lstStyle/>
                    <a:p>
                      <a:pPr algn="ctr" fontAlgn="ctr"/>
                      <a:r>
                        <a:rPr lang="en-US" altLang="ko-KR" sz="800" b="0">
                          <a:effectLst/>
                        </a:rPr>
                        <a:t>1</a:t>
                      </a:r>
                    </a:p>
                  </a:txBody>
                  <a:tcPr marL="19391" marR="19391" marT="9695" marB="969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ko-KR" sz="800" dirty="0">
                          <a:effectLst/>
                        </a:rPr>
                        <a:t>1981</a:t>
                      </a:r>
                    </a:p>
                  </a:txBody>
                  <a:tcPr marL="19391" marR="19391" marT="9695" marB="969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ko-KR" sz="800" dirty="0">
                          <a:effectLst/>
                        </a:rPr>
                        <a:t>Afghanistan</a:t>
                      </a:r>
                    </a:p>
                  </a:txBody>
                  <a:tcPr marL="19391" marR="19391" marT="9695" marB="969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ko-KR" sz="800">
                          <a:effectLst/>
                        </a:rPr>
                        <a:t>4.80</a:t>
                      </a:r>
                    </a:p>
                  </a:txBody>
                  <a:tcPr marL="19391" marR="19391" marT="9695" marB="969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ko-KR" sz="800">
                          <a:effectLst/>
                        </a:rPr>
                        <a:t>1.10</a:t>
                      </a:r>
                    </a:p>
                  </a:txBody>
                  <a:tcPr marL="19391" marR="19391" marT="9695" marB="969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ko-KR" sz="800" dirty="0">
                          <a:effectLst/>
                        </a:rPr>
                        <a:t>...</a:t>
                      </a:r>
                    </a:p>
                  </a:txBody>
                  <a:tcPr marL="19391" marR="19391" marT="9695" marB="969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ko-KR" sz="800" dirty="0">
                          <a:effectLst/>
                        </a:rPr>
                        <a:t>-27.83</a:t>
                      </a:r>
                    </a:p>
                  </a:txBody>
                  <a:tcPr marL="19391" marR="19391" marT="9695" marB="969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ko-KR" sz="800" dirty="0">
                          <a:effectLst/>
                        </a:rPr>
                        <a:t>-138469.05</a:t>
                      </a:r>
                    </a:p>
                  </a:txBody>
                  <a:tcPr marL="19391" marR="19391" marT="9695" marB="969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03721967"/>
                  </a:ext>
                </a:extLst>
              </a:tr>
              <a:tr h="174935">
                <a:tc>
                  <a:txBody>
                    <a:bodyPr/>
                    <a:lstStyle/>
                    <a:p>
                      <a:pPr algn="ctr" fontAlgn="ctr"/>
                      <a:r>
                        <a:rPr lang="en-US" altLang="ko-KR" sz="800" b="0">
                          <a:effectLst/>
                        </a:rPr>
                        <a:t>2</a:t>
                      </a:r>
                    </a:p>
                  </a:txBody>
                  <a:tcPr marL="19391" marR="19391" marT="9695" marB="969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ko-KR" sz="800" dirty="0">
                          <a:effectLst/>
                        </a:rPr>
                        <a:t>1982</a:t>
                      </a:r>
                    </a:p>
                  </a:txBody>
                  <a:tcPr marL="19391" marR="19391" marT="9695" marB="969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ko-KR" sz="800" dirty="0">
                          <a:effectLst/>
                        </a:rPr>
                        <a:t>Afghanistan</a:t>
                      </a:r>
                    </a:p>
                  </a:txBody>
                  <a:tcPr marL="19391" marR="19391" marT="9695" marB="969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ko-KR" sz="800">
                          <a:effectLst/>
                        </a:rPr>
                        <a:t>104.37</a:t>
                      </a:r>
                    </a:p>
                  </a:txBody>
                  <a:tcPr marL="19391" marR="19391" marT="9695" marB="969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ko-KR" sz="800">
                          <a:effectLst/>
                        </a:rPr>
                        <a:t>1.98</a:t>
                      </a:r>
                    </a:p>
                  </a:txBody>
                  <a:tcPr marL="19391" marR="19391" marT="9695" marB="969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ko-KR" sz="800" dirty="0">
                          <a:effectLst/>
                        </a:rPr>
                        <a:t>...</a:t>
                      </a:r>
                    </a:p>
                  </a:txBody>
                  <a:tcPr marL="19391" marR="19391" marT="9695" marB="969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ko-KR" sz="800" dirty="0">
                          <a:effectLst/>
                        </a:rPr>
                        <a:t>529.25</a:t>
                      </a:r>
                    </a:p>
                  </a:txBody>
                  <a:tcPr marL="19391" marR="19391" marT="9695" marB="969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ko-KR" sz="800" dirty="0">
                          <a:effectLst/>
                        </a:rPr>
                        <a:t>11793287.00</a:t>
                      </a:r>
                    </a:p>
                  </a:txBody>
                  <a:tcPr marL="19391" marR="19391" marT="9695" marB="969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2916089"/>
                  </a:ext>
                </a:extLst>
              </a:tr>
              <a:tr h="174935">
                <a:tc>
                  <a:txBody>
                    <a:bodyPr/>
                    <a:lstStyle/>
                    <a:p>
                      <a:pPr algn="ctr" fontAlgn="ctr"/>
                      <a:r>
                        <a:rPr lang="en-US" altLang="ko-KR" sz="800" b="0">
                          <a:effectLst/>
                        </a:rPr>
                        <a:t>3</a:t>
                      </a:r>
                    </a:p>
                  </a:txBody>
                  <a:tcPr marL="19391" marR="19391" marT="9695" marB="969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ko-KR" sz="800" dirty="0">
                          <a:effectLst/>
                        </a:rPr>
                        <a:t>1983</a:t>
                      </a:r>
                    </a:p>
                  </a:txBody>
                  <a:tcPr marL="19391" marR="19391" marT="9695" marB="969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ko-KR" sz="800" dirty="0">
                          <a:effectLst/>
                        </a:rPr>
                        <a:t>Afghanistan</a:t>
                      </a:r>
                    </a:p>
                  </a:txBody>
                  <a:tcPr marL="19391" marR="19391" marT="9695" marB="969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ko-KR" sz="800">
                          <a:effectLst/>
                        </a:rPr>
                        <a:t>14.21</a:t>
                      </a:r>
                    </a:p>
                  </a:txBody>
                  <a:tcPr marL="19391" marR="19391" marT="9695" marB="969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ko-KR" sz="800">
                          <a:effectLst/>
                        </a:rPr>
                        <a:t>0.00</a:t>
                      </a:r>
                    </a:p>
                  </a:txBody>
                  <a:tcPr marL="19391" marR="19391" marT="9695" marB="969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ko-KR" sz="800">
                          <a:effectLst/>
                        </a:rPr>
                        <a:t>...</a:t>
                      </a:r>
                    </a:p>
                  </a:txBody>
                  <a:tcPr marL="19391" marR="19391" marT="9695" marB="969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ko-KR" sz="800">
                          <a:effectLst/>
                        </a:rPr>
                        <a:t>729.21</a:t>
                      </a:r>
                    </a:p>
                  </a:txBody>
                  <a:tcPr marL="19391" marR="19391" marT="9695" marB="969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ko-KR" sz="800" dirty="0">
                          <a:effectLst/>
                        </a:rPr>
                        <a:t>12805911.14</a:t>
                      </a:r>
                    </a:p>
                  </a:txBody>
                  <a:tcPr marL="19391" marR="19391" marT="9695" marB="969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62822763"/>
                  </a:ext>
                </a:extLst>
              </a:tr>
              <a:tr h="100582">
                <a:tc>
                  <a:txBody>
                    <a:bodyPr/>
                    <a:lstStyle/>
                    <a:p>
                      <a:pPr algn="ctr" fontAlgn="ctr"/>
                      <a:r>
                        <a:rPr lang="en-US" altLang="ko-KR" sz="800" b="0" dirty="0">
                          <a:effectLst/>
                        </a:rPr>
                        <a:t>...</a:t>
                      </a:r>
                    </a:p>
                  </a:txBody>
                  <a:tcPr marL="19391" marR="19391" marT="9695" marB="969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ko-KR" sz="800" dirty="0">
                          <a:effectLst/>
                        </a:rPr>
                        <a:t>…</a:t>
                      </a:r>
                    </a:p>
                  </a:txBody>
                  <a:tcPr marL="19391" marR="19391" marT="9695" marB="969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ko-KR" sz="800">
                          <a:effectLst/>
                        </a:rPr>
                        <a:t>...</a:t>
                      </a:r>
                    </a:p>
                  </a:txBody>
                  <a:tcPr marL="19391" marR="19391" marT="9695" marB="969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ko-KR" sz="800">
                          <a:effectLst/>
                        </a:rPr>
                        <a:t>...</a:t>
                      </a:r>
                    </a:p>
                  </a:txBody>
                  <a:tcPr marL="19391" marR="19391" marT="9695" marB="969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ko-KR" sz="800">
                          <a:effectLst/>
                        </a:rPr>
                        <a:t>...</a:t>
                      </a:r>
                    </a:p>
                  </a:txBody>
                  <a:tcPr marL="19391" marR="19391" marT="9695" marB="969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ko-KR" sz="800" dirty="0">
                          <a:effectLst/>
                        </a:rPr>
                        <a:t>...</a:t>
                      </a:r>
                    </a:p>
                  </a:txBody>
                  <a:tcPr marL="19391" marR="19391" marT="9695" marB="969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ko-KR" sz="800">
                          <a:effectLst/>
                        </a:rPr>
                        <a:t>...</a:t>
                      </a:r>
                    </a:p>
                  </a:txBody>
                  <a:tcPr marL="19391" marR="19391" marT="9695" marB="969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ko-KR" sz="800" dirty="0">
                          <a:effectLst/>
                        </a:rPr>
                        <a:t>...</a:t>
                      </a:r>
                    </a:p>
                  </a:txBody>
                  <a:tcPr marL="19391" marR="19391" marT="9695" marB="969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87607230"/>
                  </a:ext>
                </a:extLst>
              </a:tr>
              <a:tr h="174935">
                <a:tc>
                  <a:txBody>
                    <a:bodyPr/>
                    <a:lstStyle/>
                    <a:p>
                      <a:pPr algn="ctr" fontAlgn="ctr"/>
                      <a:r>
                        <a:rPr lang="en-US" altLang="ko-KR" sz="800" b="0" dirty="0">
                          <a:effectLst/>
                        </a:rPr>
                        <a:t>8858</a:t>
                      </a:r>
                    </a:p>
                  </a:txBody>
                  <a:tcPr marL="19391" marR="19391" marT="9695" marB="969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800" dirty="0">
                          <a:effectLst/>
                        </a:rPr>
                        <a:t>2018</a:t>
                      </a:r>
                    </a:p>
                  </a:txBody>
                  <a:tcPr marL="19391" marR="19391" marT="9695" marB="969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800" dirty="0">
                          <a:effectLst/>
                        </a:rPr>
                        <a:t>Zimbabwe</a:t>
                      </a:r>
                    </a:p>
                  </a:txBody>
                  <a:tcPr marL="19391" marR="19391" marT="9695" marB="969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ko-KR" sz="800" dirty="0">
                          <a:effectLst/>
                        </a:rPr>
                        <a:t>97.64</a:t>
                      </a:r>
                    </a:p>
                  </a:txBody>
                  <a:tcPr marL="19391" marR="19391" marT="9695" marB="969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ko-KR" sz="800">
                          <a:effectLst/>
                        </a:rPr>
                        <a:t>46.35</a:t>
                      </a:r>
                    </a:p>
                  </a:txBody>
                  <a:tcPr marL="19391" marR="19391" marT="9695" marB="969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ko-KR" sz="800">
                          <a:effectLst/>
                        </a:rPr>
                        <a:t>...</a:t>
                      </a:r>
                    </a:p>
                  </a:txBody>
                  <a:tcPr marL="19391" marR="19391" marT="9695" marB="969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ko-KR" sz="800" dirty="0">
                          <a:effectLst/>
                        </a:rPr>
                        <a:t>1322.57</a:t>
                      </a:r>
                    </a:p>
                  </a:txBody>
                  <a:tcPr marL="19391" marR="19391" marT="9695" marB="969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ko-KR" sz="800" dirty="0">
                          <a:effectLst/>
                        </a:rPr>
                        <a:t>21889789.53</a:t>
                      </a:r>
                    </a:p>
                  </a:txBody>
                  <a:tcPr marL="19391" marR="19391" marT="9695" marB="969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17872651"/>
                  </a:ext>
                </a:extLst>
              </a:tr>
              <a:tr h="174935">
                <a:tc>
                  <a:txBody>
                    <a:bodyPr/>
                    <a:lstStyle/>
                    <a:p>
                      <a:pPr algn="ctr" fontAlgn="ctr"/>
                      <a:r>
                        <a:rPr lang="en-US" altLang="ko-KR" sz="800" b="0" dirty="0">
                          <a:effectLst/>
                        </a:rPr>
                        <a:t>8859</a:t>
                      </a:r>
                    </a:p>
                  </a:txBody>
                  <a:tcPr marL="19391" marR="19391" marT="9695" marB="969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800" dirty="0">
                          <a:effectLst/>
                        </a:rPr>
                        <a:t>2019</a:t>
                      </a:r>
                    </a:p>
                  </a:txBody>
                  <a:tcPr marL="19391" marR="19391" marT="9695" marB="969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800" dirty="0">
                          <a:effectLst/>
                        </a:rPr>
                        <a:t>Zimbabwe</a:t>
                      </a:r>
                    </a:p>
                  </a:txBody>
                  <a:tcPr marL="19391" marR="19391" marT="9695" marB="969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ko-KR" sz="800">
                          <a:effectLst/>
                        </a:rPr>
                        <a:t>13.48</a:t>
                      </a:r>
                    </a:p>
                  </a:txBody>
                  <a:tcPr marL="19391" marR="19391" marT="9695" marB="969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ko-KR" sz="800">
                          <a:effectLst/>
                        </a:rPr>
                        <a:t>0.12</a:t>
                      </a:r>
                    </a:p>
                  </a:txBody>
                  <a:tcPr marL="19391" marR="19391" marT="9695" marB="969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ko-KR" sz="800" dirty="0">
                          <a:effectLst/>
                        </a:rPr>
                        <a:t>...</a:t>
                      </a:r>
                    </a:p>
                  </a:txBody>
                  <a:tcPr marL="19391" marR="19391" marT="9695" marB="969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ko-KR" sz="800" dirty="0">
                          <a:effectLst/>
                        </a:rPr>
                        <a:t>344.00</a:t>
                      </a:r>
                    </a:p>
                  </a:txBody>
                  <a:tcPr marL="19391" marR="19391" marT="9695" marB="969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ko-KR" sz="800" dirty="0">
                          <a:effectLst/>
                        </a:rPr>
                        <a:t>12097660.24</a:t>
                      </a:r>
                    </a:p>
                  </a:txBody>
                  <a:tcPr marL="19391" marR="19391" marT="9695" marB="969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333716"/>
                  </a:ext>
                </a:extLst>
              </a:tr>
              <a:tr h="174935">
                <a:tc>
                  <a:txBody>
                    <a:bodyPr/>
                    <a:lstStyle/>
                    <a:p>
                      <a:pPr algn="ctr" fontAlgn="ctr"/>
                      <a:r>
                        <a:rPr lang="en-US" altLang="ko-KR" sz="800" b="0" dirty="0">
                          <a:effectLst/>
                        </a:rPr>
                        <a:t>8860</a:t>
                      </a:r>
                    </a:p>
                  </a:txBody>
                  <a:tcPr marL="19391" marR="19391" marT="9695" marB="969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800" dirty="0">
                          <a:effectLst/>
                        </a:rPr>
                        <a:t>2020</a:t>
                      </a:r>
                    </a:p>
                  </a:txBody>
                  <a:tcPr marL="19391" marR="19391" marT="9695" marB="969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800" dirty="0">
                          <a:effectLst/>
                        </a:rPr>
                        <a:t>Zimbabwe</a:t>
                      </a:r>
                    </a:p>
                  </a:txBody>
                  <a:tcPr marL="19391" marR="19391" marT="9695" marB="969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ko-KR" sz="800">
                          <a:effectLst/>
                        </a:rPr>
                        <a:t>3.40</a:t>
                      </a:r>
                    </a:p>
                  </a:txBody>
                  <a:tcPr marL="19391" marR="19391" marT="9695" marB="969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ko-KR" sz="800">
                          <a:effectLst/>
                        </a:rPr>
                        <a:t>0.85</a:t>
                      </a:r>
                    </a:p>
                  </a:txBody>
                  <a:tcPr marL="19391" marR="19391" marT="9695" marB="969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ko-KR" sz="800" dirty="0">
                          <a:effectLst/>
                        </a:rPr>
                        <a:t>...</a:t>
                      </a:r>
                    </a:p>
                  </a:txBody>
                  <a:tcPr marL="19391" marR="19391" marT="9695" marB="969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ko-KR" sz="800" dirty="0">
                          <a:effectLst/>
                        </a:rPr>
                        <a:t>134.31</a:t>
                      </a:r>
                    </a:p>
                  </a:txBody>
                  <a:tcPr marL="19391" marR="19391" marT="9695" marB="969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ko-KR" sz="800" dirty="0">
                          <a:effectLst/>
                        </a:rPr>
                        <a:t>6743137.38</a:t>
                      </a:r>
                    </a:p>
                  </a:txBody>
                  <a:tcPr marL="19391" marR="19391" marT="9695" marB="969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50658897"/>
                  </a:ext>
                </a:extLst>
              </a:tr>
              <a:tr h="215828">
                <a:tc>
                  <a:txBody>
                    <a:bodyPr/>
                    <a:lstStyle/>
                    <a:p>
                      <a:pPr algn="ctr" fontAlgn="ctr"/>
                      <a:r>
                        <a:rPr lang="en-US" altLang="ko-KR" sz="800" b="0" dirty="0">
                          <a:effectLst/>
                        </a:rPr>
                        <a:t>8861</a:t>
                      </a:r>
                    </a:p>
                  </a:txBody>
                  <a:tcPr marL="19391" marR="19391" marT="9695" marB="969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800" dirty="0">
                          <a:effectLst/>
                        </a:rPr>
                        <a:t>2021</a:t>
                      </a:r>
                    </a:p>
                  </a:txBody>
                  <a:tcPr marL="19391" marR="19391" marT="9695" marB="969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800" dirty="0">
                          <a:effectLst/>
                        </a:rPr>
                        <a:t>Zimbabwe</a:t>
                      </a:r>
                    </a:p>
                  </a:txBody>
                  <a:tcPr marL="19391" marR="19391" marT="9695" marB="969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ko-KR" sz="800">
                          <a:effectLst/>
                        </a:rPr>
                        <a:t>12.14</a:t>
                      </a:r>
                    </a:p>
                  </a:txBody>
                  <a:tcPr marL="19391" marR="19391" marT="9695" marB="969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ko-KR" sz="800">
                          <a:effectLst/>
                        </a:rPr>
                        <a:t>9.02</a:t>
                      </a:r>
                    </a:p>
                  </a:txBody>
                  <a:tcPr marL="19391" marR="19391" marT="9695" marB="969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ko-KR" sz="800" dirty="0">
                          <a:effectLst/>
                        </a:rPr>
                        <a:t>...</a:t>
                      </a:r>
                    </a:p>
                  </a:txBody>
                  <a:tcPr marL="19391" marR="19391" marT="9695" marB="969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ko-KR" sz="800" dirty="0">
                          <a:effectLst/>
                        </a:rPr>
                        <a:t>78.63</a:t>
                      </a:r>
                    </a:p>
                  </a:txBody>
                  <a:tcPr marL="19391" marR="19391" marT="9695" marB="969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ko-KR" sz="800" dirty="0">
                          <a:effectLst/>
                        </a:rPr>
                        <a:t>3604137.85</a:t>
                      </a:r>
                    </a:p>
                  </a:txBody>
                  <a:tcPr marL="19391" marR="19391" marT="9695" marB="969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1273177"/>
                  </a:ext>
                </a:extLst>
              </a:tr>
            </a:tbl>
          </a:graphicData>
        </a:graphic>
      </p:graphicFrame>
      <p:sp>
        <p:nvSpPr>
          <p:cNvPr id="7" name="TextBox 6">
            <a:extLst>
              <a:ext uri="{FF2B5EF4-FFF2-40B4-BE49-F238E27FC236}">
                <a16:creationId xmlns:a16="http://schemas.microsoft.com/office/drawing/2014/main" id="{6B6347B5-3E2E-502E-1BED-35445B94ECD0}"/>
              </a:ext>
            </a:extLst>
          </p:cNvPr>
          <p:cNvSpPr txBox="1"/>
          <p:nvPr/>
        </p:nvSpPr>
        <p:spPr>
          <a:xfrm>
            <a:off x="6972030" y="3639033"/>
            <a:ext cx="5103282" cy="246221"/>
          </a:xfrm>
          <a:prstGeom prst="rect">
            <a:avLst/>
          </a:prstGeom>
          <a:noFill/>
        </p:spPr>
        <p:txBody>
          <a:bodyPr wrap="square">
            <a:spAutoFit/>
          </a:bodyPr>
          <a:lstStyle/>
          <a:p>
            <a:pPr algn="r"/>
            <a:r>
              <a:rPr lang="en-US" altLang="ko-KR" sz="1000" dirty="0">
                <a:effectLst/>
                <a:latin typeface="NanumBarunGothic Light" panose="020B0603020101020101" pitchFamily="34" charset="-127"/>
                <a:ea typeface="NanumBarunGothic Light" panose="020B0603020101020101" pitchFamily="34" charset="-127"/>
              </a:rPr>
              <a:t>8862 rows × </a:t>
            </a:r>
            <a:r>
              <a:rPr lang="en-US" altLang="ko-KR" sz="1000" dirty="0">
                <a:latin typeface="NanumBarunGothic Light" panose="020B0603020101020101" pitchFamily="34" charset="-127"/>
                <a:ea typeface="NanumBarunGothic Light" panose="020B0603020101020101" pitchFamily="34" charset="-127"/>
              </a:rPr>
              <a:t>19</a:t>
            </a:r>
            <a:r>
              <a:rPr lang="en-US" altLang="ko-KR" sz="1000" dirty="0">
                <a:effectLst/>
                <a:latin typeface="NanumBarunGothic Light" panose="020B0603020101020101" pitchFamily="34" charset="-127"/>
                <a:ea typeface="NanumBarunGothic Light" panose="020B0603020101020101" pitchFamily="34" charset="-127"/>
              </a:rPr>
              <a:t> columns</a:t>
            </a:r>
            <a:endParaRPr lang="ko-KR" altLang="en-US" sz="1000" dirty="0">
              <a:latin typeface="NanumBarunGothic Light" panose="020B0603020101020101" pitchFamily="34" charset="-127"/>
              <a:ea typeface="NanumBarunGothic Light" panose="020B0603020101020101" pitchFamily="34" charset="-127"/>
            </a:endParaRPr>
          </a:p>
        </p:txBody>
      </p:sp>
      <p:sp>
        <p:nvSpPr>
          <p:cNvPr id="8" name="아래쪽 화살표[D] 7">
            <a:extLst>
              <a:ext uri="{FF2B5EF4-FFF2-40B4-BE49-F238E27FC236}">
                <a16:creationId xmlns:a16="http://schemas.microsoft.com/office/drawing/2014/main" id="{C9A79FE7-C1A8-9800-DE6B-782720B9780E}"/>
              </a:ext>
            </a:extLst>
          </p:cNvPr>
          <p:cNvSpPr/>
          <p:nvPr/>
        </p:nvSpPr>
        <p:spPr>
          <a:xfrm>
            <a:off x="9328499" y="3763181"/>
            <a:ext cx="218457" cy="316927"/>
          </a:xfrm>
          <a:prstGeom prst="downArrow">
            <a:avLst/>
          </a:prstGeom>
          <a:ln w="38100"/>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ko-KR" altLang="en-US"/>
          </a:p>
        </p:txBody>
      </p:sp>
      <p:sp>
        <p:nvSpPr>
          <p:cNvPr id="9" name="TextBox 8">
            <a:extLst>
              <a:ext uri="{FF2B5EF4-FFF2-40B4-BE49-F238E27FC236}">
                <a16:creationId xmlns:a16="http://schemas.microsoft.com/office/drawing/2014/main" id="{2E7CD870-1C41-0A05-3876-B11CB1CFA4DE}"/>
              </a:ext>
            </a:extLst>
          </p:cNvPr>
          <p:cNvSpPr txBox="1"/>
          <p:nvPr/>
        </p:nvSpPr>
        <p:spPr>
          <a:xfrm>
            <a:off x="6972031" y="1354837"/>
            <a:ext cx="4137133" cy="307777"/>
          </a:xfrm>
          <a:prstGeom prst="rect">
            <a:avLst/>
          </a:prstGeom>
          <a:noFill/>
        </p:spPr>
        <p:txBody>
          <a:bodyPr wrap="square" rtlCol="0">
            <a:spAutoFit/>
          </a:bodyPr>
          <a:lstStyle/>
          <a:p>
            <a:r>
              <a:rPr lang="en-US" altLang="ko-KR" sz="1400" b="1" dirty="0">
                <a:latin typeface="NanumBarunGothic Light" panose="020B0603020101020101" pitchFamily="34" charset="-127"/>
                <a:ea typeface="NanumBarunGothic Light" panose="020B0603020101020101" pitchFamily="34" charset="-127"/>
              </a:rPr>
              <a:t>raw data</a:t>
            </a:r>
          </a:p>
        </p:txBody>
      </p:sp>
      <p:sp>
        <p:nvSpPr>
          <p:cNvPr id="11" name="TextBox 10">
            <a:extLst>
              <a:ext uri="{FF2B5EF4-FFF2-40B4-BE49-F238E27FC236}">
                <a16:creationId xmlns:a16="http://schemas.microsoft.com/office/drawing/2014/main" id="{5443967B-7DD3-AC04-BD40-9D75460F8242}"/>
              </a:ext>
            </a:extLst>
          </p:cNvPr>
          <p:cNvSpPr txBox="1"/>
          <p:nvPr/>
        </p:nvSpPr>
        <p:spPr>
          <a:xfrm>
            <a:off x="6972030" y="4099721"/>
            <a:ext cx="4137133" cy="307777"/>
          </a:xfrm>
          <a:prstGeom prst="rect">
            <a:avLst/>
          </a:prstGeom>
          <a:noFill/>
        </p:spPr>
        <p:txBody>
          <a:bodyPr wrap="square" rtlCol="0">
            <a:spAutoFit/>
          </a:bodyPr>
          <a:lstStyle/>
          <a:p>
            <a:r>
              <a:rPr lang="en-US" altLang="ko-KR" sz="1400" b="1" dirty="0">
                <a:latin typeface="NanumBarunGothic Light" panose="020B0603020101020101" pitchFamily="34" charset="-127"/>
                <a:ea typeface="NanumBarunGothic Light" panose="020B0603020101020101" pitchFamily="34" charset="-127"/>
              </a:rPr>
              <a:t>analysis-ready dataset</a:t>
            </a:r>
          </a:p>
        </p:txBody>
      </p:sp>
    </p:spTree>
    <p:extLst>
      <p:ext uri="{BB962C8B-B14F-4D97-AF65-F5344CB8AC3E}">
        <p14:creationId xmlns:p14="http://schemas.microsoft.com/office/powerpoint/2010/main" val="30983601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8AD90A-F39F-844F-09E8-40876B1E7A6F}"/>
            </a:ext>
          </a:extLst>
        </p:cNvPr>
        <p:cNvGrpSpPr/>
        <p:nvPr/>
      </p:nvGrpSpPr>
      <p:grpSpPr>
        <a:xfrm>
          <a:off x="0" y="0"/>
          <a:ext cx="0" cy="0"/>
          <a:chOff x="0" y="0"/>
          <a:chExt cx="0" cy="0"/>
        </a:xfrm>
      </p:grpSpPr>
      <p:pic>
        <p:nvPicPr>
          <p:cNvPr id="3" name="그림 2" descr="텍스트, 스크린샷, 소프트웨어이(가) 표시된 사진&#10;&#10;AI 생성 콘텐츠는 정확하지 않을 수 있습니다.">
            <a:extLst>
              <a:ext uri="{FF2B5EF4-FFF2-40B4-BE49-F238E27FC236}">
                <a16:creationId xmlns:a16="http://schemas.microsoft.com/office/drawing/2014/main" id="{EF341EAA-3365-35D1-5732-E73FA9C90F3E}"/>
              </a:ext>
            </a:extLst>
          </p:cNvPr>
          <p:cNvPicPr>
            <a:picLocks noChangeAspect="1"/>
          </p:cNvPicPr>
          <p:nvPr/>
        </p:nvPicPr>
        <p:blipFill>
          <a:blip r:embed="rId3"/>
          <a:srcRect l="5967" r="3733" b="52158"/>
          <a:stretch>
            <a:fillRect/>
          </a:stretch>
        </p:blipFill>
        <p:spPr>
          <a:xfrm>
            <a:off x="346526" y="1216745"/>
            <a:ext cx="5065511" cy="3235075"/>
          </a:xfrm>
          <a:prstGeom prst="rect">
            <a:avLst/>
          </a:prstGeom>
        </p:spPr>
      </p:pic>
      <p:sp>
        <p:nvSpPr>
          <p:cNvPr id="7" name="TextBox 6">
            <a:extLst>
              <a:ext uri="{FF2B5EF4-FFF2-40B4-BE49-F238E27FC236}">
                <a16:creationId xmlns:a16="http://schemas.microsoft.com/office/drawing/2014/main" id="{6CDE56D7-E46B-46C5-1E36-2B2D3634BFAF}"/>
              </a:ext>
            </a:extLst>
          </p:cNvPr>
          <p:cNvSpPr txBox="1"/>
          <p:nvPr/>
        </p:nvSpPr>
        <p:spPr>
          <a:xfrm>
            <a:off x="346526" y="171445"/>
            <a:ext cx="5749474" cy="461665"/>
          </a:xfrm>
          <a:prstGeom prst="rect">
            <a:avLst/>
          </a:prstGeom>
          <a:noFill/>
        </p:spPr>
        <p:txBody>
          <a:bodyPr wrap="square" rtlCol="0">
            <a:spAutoFit/>
          </a:bodyPr>
          <a:lstStyle/>
          <a:p>
            <a:r>
              <a:rPr kumimoji="1" lang="en-US" altLang="ko-KR" sz="2400" b="1" dirty="0">
                <a:latin typeface="NanumBarunGothic Light" panose="020B0603020101020101" pitchFamily="34" charset="-127"/>
                <a:ea typeface="NanumBarunGothic Light" panose="020B0603020101020101" pitchFamily="34" charset="-127"/>
              </a:rPr>
              <a:t>2.</a:t>
            </a:r>
            <a:r>
              <a:rPr kumimoji="1" lang="ko-KR" altLang="en-US" sz="2400" b="1" dirty="0">
                <a:latin typeface="NanumBarunGothic Light" panose="020B0603020101020101" pitchFamily="34" charset="-127"/>
                <a:ea typeface="NanumBarunGothic Light" panose="020B0603020101020101" pitchFamily="34" charset="-127"/>
              </a:rPr>
              <a:t> 주성분 분석 </a:t>
            </a:r>
            <a:r>
              <a:rPr kumimoji="1" lang="en-US" altLang="ko-KR" sz="2400" b="1" dirty="0">
                <a:latin typeface="NanumBarunGothic Light" panose="020B0603020101020101" pitchFamily="34" charset="-127"/>
                <a:ea typeface="NanumBarunGothic Light" panose="020B0603020101020101" pitchFamily="34" charset="-127"/>
              </a:rPr>
              <a:t>(PCA)</a:t>
            </a:r>
            <a:endParaRPr lang="ko-KR" altLang="en-US" sz="2400" b="1" dirty="0">
              <a:effectLst/>
              <a:latin typeface="NanumBarunGothic Light" panose="020B0603020101020101" pitchFamily="34" charset="-127"/>
              <a:ea typeface="NanumBarunGothic Light" panose="020B0603020101020101" pitchFamily="34" charset="-127"/>
            </a:endParaRPr>
          </a:p>
        </p:txBody>
      </p:sp>
      <p:sp>
        <p:nvSpPr>
          <p:cNvPr id="8" name="TextBox 7">
            <a:extLst>
              <a:ext uri="{FF2B5EF4-FFF2-40B4-BE49-F238E27FC236}">
                <a16:creationId xmlns:a16="http://schemas.microsoft.com/office/drawing/2014/main" id="{A0229A15-424F-789A-DD1E-FC594CA6A76F}"/>
              </a:ext>
            </a:extLst>
          </p:cNvPr>
          <p:cNvSpPr txBox="1"/>
          <p:nvPr/>
        </p:nvSpPr>
        <p:spPr>
          <a:xfrm>
            <a:off x="346525" y="750280"/>
            <a:ext cx="5467226" cy="400110"/>
          </a:xfrm>
          <a:prstGeom prst="rect">
            <a:avLst/>
          </a:prstGeom>
          <a:noFill/>
        </p:spPr>
        <p:txBody>
          <a:bodyPr wrap="square" rtlCol="0">
            <a:spAutoFit/>
          </a:bodyPr>
          <a:lstStyle/>
          <a:p>
            <a:r>
              <a:rPr lang="ko-KR" altLang="en-US" sz="2000" dirty="0">
                <a:latin typeface="NanumBarunGothic Light" panose="020B0603020101020101" pitchFamily="34" charset="-127"/>
                <a:ea typeface="NanumBarunGothic Light" panose="020B0603020101020101" pitchFamily="34" charset="-127"/>
              </a:rPr>
              <a:t>국가별 </a:t>
            </a:r>
            <a:r>
              <a:rPr lang="en-US" altLang="ko-KR" sz="2000" dirty="0">
                <a:latin typeface="NanumBarunGothic Light" panose="020B0603020101020101" pitchFamily="34" charset="-127"/>
                <a:ea typeface="NanumBarunGothic Light" panose="020B0603020101020101" pitchFamily="34" charset="-127"/>
              </a:rPr>
              <a:t>PCA </a:t>
            </a:r>
            <a:r>
              <a:rPr lang="ko-KR" altLang="en-US" sz="2000" dirty="0">
                <a:latin typeface="NanumBarunGothic Light" panose="020B0603020101020101" pitchFamily="34" charset="-127"/>
                <a:ea typeface="NanumBarunGothic Light" panose="020B0603020101020101" pitchFamily="34" charset="-127"/>
              </a:rPr>
              <a:t>점수 </a:t>
            </a:r>
            <a:r>
              <a:rPr lang="en-US" altLang="ko-KR" sz="2000" dirty="0">
                <a:latin typeface="NanumBarunGothic Light" panose="020B0603020101020101" pitchFamily="34" charset="-127"/>
                <a:ea typeface="NanumBarunGothic Light" panose="020B0603020101020101" pitchFamily="34" charset="-127"/>
              </a:rPr>
              <a:t>&amp;</a:t>
            </a:r>
            <a:r>
              <a:rPr lang="ko-KR" altLang="en-US" sz="2000" dirty="0">
                <a:latin typeface="NanumBarunGothic Light" panose="020B0603020101020101" pitchFamily="34" charset="-127"/>
                <a:ea typeface="NanumBarunGothic Light" panose="020B0603020101020101" pitchFamily="34" charset="-127"/>
              </a:rPr>
              <a:t> 변수별 기여도</a:t>
            </a:r>
            <a:r>
              <a:rPr lang="en-US" altLang="ko-KR" sz="2000" dirty="0">
                <a:latin typeface="NanumBarunGothic Light" panose="020B0603020101020101" pitchFamily="34" charset="-127"/>
                <a:ea typeface="NanumBarunGothic Light" panose="020B0603020101020101" pitchFamily="34" charset="-127"/>
              </a:rPr>
              <a:t>(Loadings)</a:t>
            </a:r>
            <a:r>
              <a:rPr lang="ko-KR" altLang="en-US" sz="2000" dirty="0">
                <a:latin typeface="NanumBarunGothic Light" panose="020B0603020101020101" pitchFamily="34" charset="-127"/>
                <a:ea typeface="NanumBarunGothic Light" panose="020B0603020101020101" pitchFamily="34" charset="-127"/>
              </a:rPr>
              <a:t> 산출</a:t>
            </a:r>
            <a:endParaRPr lang="en-US" altLang="ko-KR" sz="2000" dirty="0">
              <a:latin typeface="NanumBarunGothic Light" panose="020B0603020101020101" pitchFamily="34" charset="-127"/>
              <a:ea typeface="NanumBarunGothic Light" panose="020B0603020101020101" pitchFamily="34" charset="-127"/>
            </a:endParaRPr>
          </a:p>
        </p:txBody>
      </p:sp>
      <p:graphicFrame>
        <p:nvGraphicFramePr>
          <p:cNvPr id="2" name="표 1">
            <a:extLst>
              <a:ext uri="{FF2B5EF4-FFF2-40B4-BE49-F238E27FC236}">
                <a16:creationId xmlns:a16="http://schemas.microsoft.com/office/drawing/2014/main" id="{253B4AA1-F2A6-C304-40A0-250967665F3B}"/>
              </a:ext>
            </a:extLst>
          </p:cNvPr>
          <p:cNvGraphicFramePr>
            <a:graphicFrameLocks noGrp="1"/>
          </p:cNvGraphicFramePr>
          <p:nvPr>
            <p:extLst>
              <p:ext uri="{D42A27DB-BD31-4B8C-83A1-F6EECF244321}">
                <p14:modId xmlns:p14="http://schemas.microsoft.com/office/powerpoint/2010/main" val="747178098"/>
              </p:ext>
            </p:extLst>
          </p:nvPr>
        </p:nvGraphicFramePr>
        <p:xfrm>
          <a:off x="346525" y="4733619"/>
          <a:ext cx="5065511" cy="1952936"/>
        </p:xfrm>
        <a:graphic>
          <a:graphicData uri="http://schemas.openxmlformats.org/drawingml/2006/table">
            <a:tbl>
              <a:tblPr firstRow="1" bandRow="1">
                <a:tableStyleId>{2D5ABB26-0587-4C30-8999-92F81FD0307C}</a:tableStyleId>
              </a:tblPr>
              <a:tblGrid>
                <a:gridCol w="1570700">
                  <a:extLst>
                    <a:ext uri="{9D8B030D-6E8A-4147-A177-3AD203B41FA5}">
                      <a16:colId xmlns:a16="http://schemas.microsoft.com/office/drawing/2014/main" val="1421798057"/>
                    </a:ext>
                  </a:extLst>
                </a:gridCol>
                <a:gridCol w="3494811">
                  <a:extLst>
                    <a:ext uri="{9D8B030D-6E8A-4147-A177-3AD203B41FA5}">
                      <a16:colId xmlns:a16="http://schemas.microsoft.com/office/drawing/2014/main" val="1489870300"/>
                    </a:ext>
                  </a:extLst>
                </a:gridCol>
              </a:tblGrid>
              <a:tr h="343454">
                <a:tc>
                  <a:txBody>
                    <a:bodyPr/>
                    <a:lstStyle/>
                    <a:p>
                      <a:pPr algn="l" latinLnBrk="1"/>
                      <a:r>
                        <a:rPr lang="ko-KR" altLang="en-US" sz="1600" b="0" i="0" dirty="0">
                          <a:latin typeface="NanumBarunGothic" panose="020B0603020101020101" pitchFamily="34" charset="-127"/>
                          <a:ea typeface="NanumBarunGothic" panose="020B0603020101020101" pitchFamily="34" charset="-127"/>
                        </a:rPr>
                        <a:t>단계</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latinLnBrk="1"/>
                      <a:r>
                        <a:rPr lang="ko-KR" altLang="en-US" sz="1600" b="0" i="0" dirty="0">
                          <a:latin typeface="NanumBarunGothic" panose="020B0603020101020101" pitchFamily="34" charset="-127"/>
                          <a:ea typeface="NanumBarunGothic" panose="020B0603020101020101" pitchFamily="34" charset="-127"/>
                        </a:rPr>
                        <a:t>관련 주요 함수</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28171115"/>
                  </a:ext>
                </a:extLst>
              </a:tr>
              <a:tr h="343454">
                <a:tc>
                  <a:txBody>
                    <a:bodyPr/>
                    <a:lstStyle/>
                    <a:p>
                      <a:pPr algn="l" latinLnBrk="1"/>
                      <a:r>
                        <a:rPr lang="ko-KR" altLang="en-US" sz="1600" b="0" i="0" dirty="0">
                          <a:latin typeface="NanumBarunGothic" panose="020B0603020101020101" pitchFamily="34" charset="-127"/>
                          <a:ea typeface="NanumBarunGothic" panose="020B0603020101020101" pitchFamily="34" charset="-127"/>
                        </a:rPr>
                        <a:t>데이터 정규화</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600" b="0" i="0" dirty="0" err="1">
                          <a:latin typeface="NanumBarunGothic" panose="020B0603020101020101" pitchFamily="34" charset="-127"/>
                          <a:ea typeface="NanumBarunGothic" panose="020B0603020101020101" pitchFamily="34" charset="-127"/>
                        </a:rPr>
                        <a:t>StandardScaler</a:t>
                      </a:r>
                      <a:r>
                        <a:rPr lang="en-US" altLang="ko-KR" sz="1600" b="0" i="0" dirty="0">
                          <a:latin typeface="NanumBarunGothic" panose="020B0603020101020101" pitchFamily="34" charset="-127"/>
                          <a:ea typeface="NanumBarunGothic" panose="020B0603020101020101" pitchFamily="34" charset="-127"/>
                        </a:rPr>
                        <a:t>().</a:t>
                      </a:r>
                      <a:r>
                        <a:rPr lang="en-US" altLang="ko-KR" sz="1600" b="0" i="0" dirty="0" err="1">
                          <a:latin typeface="NanumBarunGothic" panose="020B0603020101020101" pitchFamily="34" charset="-127"/>
                          <a:ea typeface="NanumBarunGothic" panose="020B0603020101020101" pitchFamily="34" charset="-127"/>
                        </a:rPr>
                        <a:t>fit_transform</a:t>
                      </a:r>
                      <a:r>
                        <a:rPr lang="en-US" altLang="ko-KR" sz="1600" b="0" i="0" dirty="0">
                          <a:latin typeface="NanumBarunGothic" panose="020B0603020101020101" pitchFamily="34" charset="-127"/>
                          <a:ea typeface="NanumBarunGothic" panose="020B0603020101020101" pitchFamily="34" charset="-127"/>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17305343"/>
                  </a:ext>
                </a:extLst>
              </a:tr>
              <a:tr h="343454">
                <a:tc>
                  <a:txBody>
                    <a:bodyPr/>
                    <a:lstStyle/>
                    <a:p>
                      <a:pPr algn="l" latinLnBrk="1"/>
                      <a:r>
                        <a:rPr lang="en-US" altLang="ko-KR" sz="1600" b="0" i="0" dirty="0">
                          <a:latin typeface="NanumBarunGothic" panose="020B0603020101020101" pitchFamily="34" charset="-127"/>
                          <a:ea typeface="NanumBarunGothic" panose="020B0603020101020101" pitchFamily="34" charset="-127"/>
                        </a:rPr>
                        <a:t>PCA </a:t>
                      </a:r>
                      <a:r>
                        <a:rPr lang="ko-KR" altLang="en-US" sz="1600" b="0" i="0" dirty="0">
                          <a:latin typeface="NanumBarunGothic" panose="020B0603020101020101" pitchFamily="34" charset="-127"/>
                          <a:ea typeface="NanumBarunGothic" panose="020B0603020101020101" pitchFamily="34" charset="-127"/>
                        </a:rPr>
                        <a:t>적용</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600" b="0" i="0" dirty="0">
                          <a:latin typeface="NanumBarunGothic" panose="020B0603020101020101" pitchFamily="34" charset="-127"/>
                          <a:ea typeface="NanumBarunGothic" panose="020B0603020101020101" pitchFamily="34" charset="-127"/>
                        </a:rPr>
                        <a:t>PCA().</a:t>
                      </a:r>
                      <a:r>
                        <a:rPr lang="en-US" altLang="ko-KR" sz="1600" b="0" i="0" dirty="0" err="1">
                          <a:latin typeface="NanumBarunGothic" panose="020B0603020101020101" pitchFamily="34" charset="-127"/>
                          <a:ea typeface="NanumBarunGothic" panose="020B0603020101020101" pitchFamily="34" charset="-127"/>
                        </a:rPr>
                        <a:t>fit_transform</a:t>
                      </a:r>
                      <a:r>
                        <a:rPr lang="en-US" altLang="ko-KR" sz="1600" b="0" i="0" dirty="0">
                          <a:latin typeface="NanumBarunGothic" panose="020B0603020101020101" pitchFamily="34" charset="-127"/>
                          <a:ea typeface="NanumBarunGothic" panose="020B0603020101020101" pitchFamily="34" charset="-127"/>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27172454"/>
                  </a:ext>
                </a:extLst>
              </a:tr>
              <a:tr h="572423">
                <a:tc>
                  <a:txBody>
                    <a:bodyPr/>
                    <a:lstStyle/>
                    <a:p>
                      <a:pPr algn="l" latinLnBrk="1"/>
                      <a:r>
                        <a:rPr lang="en-US" altLang="ko-KR" sz="1600" b="0" i="0" dirty="0">
                          <a:latin typeface="NanumBarunGothic" panose="020B0603020101020101" pitchFamily="34" charset="-127"/>
                          <a:ea typeface="NanumBarunGothic" panose="020B0603020101020101" pitchFamily="34" charset="-127"/>
                        </a:rPr>
                        <a:t>Scree Plot</a:t>
                      </a:r>
                      <a:endParaRPr lang="ko-KR" altLang="en-US" sz="1600" b="0" i="0" dirty="0">
                        <a:latin typeface="NanumBarunGothic" panose="020B0603020101020101" pitchFamily="34" charset="-127"/>
                        <a:ea typeface="NanumBarunGothic" panose="020B0603020101020101" pitchFamily="34"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latinLnBrk="1"/>
                      <a:r>
                        <a:rPr lang="en-US" altLang="ko-KR" sz="1600" b="0" i="0" dirty="0" err="1">
                          <a:latin typeface="NanumBarunGothic" panose="020B0603020101020101" pitchFamily="34" charset="-127"/>
                          <a:ea typeface="NanumBarunGothic" panose="020B0603020101020101" pitchFamily="34" charset="-127"/>
                        </a:rPr>
                        <a:t>pca.explained_variance_ratio</a:t>
                      </a:r>
                      <a:endParaRPr lang="en-US" altLang="ko-KR" sz="1600" b="0" i="0" dirty="0">
                        <a:latin typeface="NanumBarunGothic" panose="020B0603020101020101" pitchFamily="34" charset="-127"/>
                        <a:ea typeface="NanumBarunGothic" panose="020B0603020101020101" pitchFamily="34" charset="-127"/>
                      </a:endParaRPr>
                    </a:p>
                    <a:p>
                      <a:pPr algn="l" latinLnBrk="1"/>
                      <a:r>
                        <a:rPr lang="en-US" altLang="ko-KR" sz="1600" b="0" i="0" dirty="0" err="1">
                          <a:latin typeface="NanumBarunGothic" panose="020B0603020101020101" pitchFamily="34" charset="-127"/>
                          <a:ea typeface="NanumBarunGothic" panose="020B0603020101020101" pitchFamily="34" charset="-127"/>
                        </a:rPr>
                        <a:t>np.cumsum</a:t>
                      </a:r>
                      <a:endParaRPr lang="ko-KR" altLang="en-US" sz="1600" b="0" i="0" dirty="0">
                        <a:latin typeface="NanumBarunGothic" panose="020B0603020101020101" pitchFamily="34" charset="-127"/>
                        <a:ea typeface="NanumBarunGothic" panose="020B0603020101020101" pitchFamily="34"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74189814"/>
                  </a:ext>
                </a:extLst>
              </a:tr>
              <a:tr h="343454">
                <a:tc>
                  <a:txBody>
                    <a:bodyPr/>
                    <a:lstStyle/>
                    <a:p>
                      <a:pPr algn="l" latinLnBrk="1"/>
                      <a:r>
                        <a:rPr lang="ko-KR" altLang="en-US" sz="1600" b="0" i="0" dirty="0">
                          <a:latin typeface="NanumBarunGothic" panose="020B0603020101020101" pitchFamily="34" charset="-127"/>
                          <a:ea typeface="NanumBarunGothic" panose="020B0603020101020101" pitchFamily="34" charset="-127"/>
                        </a:rPr>
                        <a:t>기여도</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600" b="0" i="0" dirty="0" err="1">
                          <a:latin typeface="NanumBarunGothic" panose="020B0603020101020101" pitchFamily="34" charset="-127"/>
                          <a:ea typeface="NanumBarunGothic" panose="020B0603020101020101" pitchFamily="34" charset="-127"/>
                        </a:rPr>
                        <a:t>pca.components</a:t>
                      </a:r>
                      <a:r>
                        <a:rPr lang="en-US" altLang="ko-KR" sz="1600" b="0" i="0" dirty="0">
                          <a:latin typeface="NanumBarunGothic" panose="020B0603020101020101" pitchFamily="34" charset="-127"/>
                          <a:ea typeface="NanumBarunGothic" panose="020B0603020101020101" pitchFamily="34" charset="-127"/>
                        </a:rPr>
                        <a:t>_</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78669076"/>
                  </a:ext>
                </a:extLst>
              </a:tr>
            </a:tbl>
          </a:graphicData>
        </a:graphic>
      </p:graphicFrame>
      <p:pic>
        <p:nvPicPr>
          <p:cNvPr id="4" name="그림 3" descr="텍스트, 스크린샷, 소프트웨어이(가) 표시된 사진&#10;&#10;AI 생성 콘텐츠는 정확하지 않을 수 있습니다.">
            <a:extLst>
              <a:ext uri="{FF2B5EF4-FFF2-40B4-BE49-F238E27FC236}">
                <a16:creationId xmlns:a16="http://schemas.microsoft.com/office/drawing/2014/main" id="{4355EA2C-3783-295E-CC28-AC26AF8A5E1F}"/>
              </a:ext>
            </a:extLst>
          </p:cNvPr>
          <p:cNvPicPr>
            <a:picLocks noChangeAspect="1"/>
          </p:cNvPicPr>
          <p:nvPr/>
        </p:nvPicPr>
        <p:blipFill>
          <a:blip r:embed="rId3"/>
          <a:srcRect t="47843" r="-14" b="1812"/>
          <a:stretch>
            <a:fillRect/>
          </a:stretch>
        </p:blipFill>
        <p:spPr>
          <a:xfrm>
            <a:off x="6378250" y="1216744"/>
            <a:ext cx="4921195" cy="3235075"/>
          </a:xfrm>
          <a:prstGeom prst="rect">
            <a:avLst/>
          </a:prstGeom>
        </p:spPr>
      </p:pic>
      <p:pic>
        <p:nvPicPr>
          <p:cNvPr id="5" name="그림 4" descr="텍스트, 스크린샷, 그래프, 라인이(가) 표시된 사진&#10;&#10;AI 생성 콘텐츠는 정확하지 않을 수 있습니다.">
            <a:extLst>
              <a:ext uri="{FF2B5EF4-FFF2-40B4-BE49-F238E27FC236}">
                <a16:creationId xmlns:a16="http://schemas.microsoft.com/office/drawing/2014/main" id="{EA3680B5-A0D3-4C61-7DCC-05E5403DADE3}"/>
              </a:ext>
            </a:extLst>
          </p:cNvPr>
          <p:cNvPicPr>
            <a:picLocks noChangeAspect="1"/>
          </p:cNvPicPr>
          <p:nvPr/>
        </p:nvPicPr>
        <p:blipFill>
          <a:blip r:embed="rId4"/>
          <a:stretch>
            <a:fillRect/>
          </a:stretch>
        </p:blipFill>
        <p:spPr>
          <a:xfrm>
            <a:off x="8080293" y="3830546"/>
            <a:ext cx="3962400" cy="2856263"/>
          </a:xfrm>
          <a:prstGeom prst="rect">
            <a:avLst/>
          </a:prstGeom>
        </p:spPr>
      </p:pic>
      <p:sp>
        <p:nvSpPr>
          <p:cNvPr id="6" name="TextBox 5">
            <a:extLst>
              <a:ext uri="{FF2B5EF4-FFF2-40B4-BE49-F238E27FC236}">
                <a16:creationId xmlns:a16="http://schemas.microsoft.com/office/drawing/2014/main" id="{31BC4F2B-2A52-E15C-FB81-7BC2E99172E3}"/>
              </a:ext>
            </a:extLst>
          </p:cNvPr>
          <p:cNvSpPr txBox="1"/>
          <p:nvPr/>
        </p:nvSpPr>
        <p:spPr>
          <a:xfrm>
            <a:off x="6306093" y="750280"/>
            <a:ext cx="5065510" cy="400110"/>
          </a:xfrm>
          <a:prstGeom prst="rect">
            <a:avLst/>
          </a:prstGeom>
          <a:noFill/>
        </p:spPr>
        <p:txBody>
          <a:bodyPr wrap="square" rtlCol="0">
            <a:spAutoFit/>
          </a:bodyPr>
          <a:lstStyle/>
          <a:p>
            <a:r>
              <a:rPr lang="ko-KR" altLang="en-US" sz="2000" dirty="0" err="1">
                <a:latin typeface="NanumBarunGothic Light" panose="020B0603020101020101" pitchFamily="34" charset="-127"/>
                <a:ea typeface="NanumBarunGothic Light" panose="020B0603020101020101" pitchFamily="34" charset="-127"/>
              </a:rPr>
              <a:t>스크리</a:t>
            </a:r>
            <a:r>
              <a:rPr lang="ko-KR" altLang="en-US" sz="2000" dirty="0">
                <a:latin typeface="NanumBarunGothic Light" panose="020B0603020101020101" pitchFamily="34" charset="-127"/>
                <a:ea typeface="NanumBarunGothic Light" panose="020B0603020101020101" pitchFamily="34" charset="-127"/>
              </a:rPr>
              <a:t> 플롯 생성</a:t>
            </a:r>
            <a:endParaRPr lang="en-US" altLang="ko-KR" sz="2000" dirty="0">
              <a:latin typeface="NanumBarunGothic Light" panose="020B0603020101020101" pitchFamily="34" charset="-127"/>
              <a:ea typeface="NanumBarunGothic Light" panose="020B0603020101020101" pitchFamily="34" charset="-127"/>
            </a:endParaRPr>
          </a:p>
        </p:txBody>
      </p:sp>
    </p:spTree>
    <p:extLst>
      <p:ext uri="{BB962C8B-B14F-4D97-AF65-F5344CB8AC3E}">
        <p14:creationId xmlns:p14="http://schemas.microsoft.com/office/powerpoint/2010/main" val="37177875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그룹 7">
            <a:extLst>
              <a:ext uri="{FF2B5EF4-FFF2-40B4-BE49-F238E27FC236}">
                <a16:creationId xmlns:a16="http://schemas.microsoft.com/office/drawing/2014/main" id="{EBBD03D9-3569-E1D9-F575-8627AEB3530F}"/>
              </a:ext>
            </a:extLst>
          </p:cNvPr>
          <p:cNvGrpSpPr/>
          <p:nvPr/>
        </p:nvGrpSpPr>
        <p:grpSpPr>
          <a:xfrm>
            <a:off x="1345334" y="1167519"/>
            <a:ext cx="9501331" cy="5292346"/>
            <a:chOff x="628786" y="488602"/>
            <a:chExt cx="10934427" cy="5808109"/>
          </a:xfrm>
        </p:grpSpPr>
        <p:pic>
          <p:nvPicPr>
            <p:cNvPr id="5" name="그림 4" descr="텍스트, 라인, 그래프, 도표이(가) 표시된 사진&#10;&#10;AI 생성 콘텐츠는 정확하지 않을 수 있습니다.">
              <a:extLst>
                <a:ext uri="{FF2B5EF4-FFF2-40B4-BE49-F238E27FC236}">
                  <a16:creationId xmlns:a16="http://schemas.microsoft.com/office/drawing/2014/main" id="{3A5857FB-5A50-28C7-37B4-9BD7B275EA9F}"/>
                </a:ext>
              </a:extLst>
            </p:cNvPr>
            <p:cNvPicPr>
              <a:picLocks noChangeAspect="1"/>
            </p:cNvPicPr>
            <p:nvPr/>
          </p:nvPicPr>
          <p:blipFill>
            <a:blip r:embed="rId3"/>
            <a:stretch>
              <a:fillRect/>
            </a:stretch>
          </p:blipFill>
          <p:spPr>
            <a:xfrm>
              <a:off x="628786" y="488602"/>
              <a:ext cx="10934427" cy="5405783"/>
            </a:xfrm>
            <a:prstGeom prst="rect">
              <a:avLst/>
            </a:prstGeom>
          </p:spPr>
        </p:pic>
        <p:sp>
          <p:nvSpPr>
            <p:cNvPr id="7" name="TextBox 6">
              <a:extLst>
                <a:ext uri="{FF2B5EF4-FFF2-40B4-BE49-F238E27FC236}">
                  <a16:creationId xmlns:a16="http://schemas.microsoft.com/office/drawing/2014/main" id="{7DB18234-3092-0C87-8F70-376A8EF00C3A}"/>
                </a:ext>
              </a:extLst>
            </p:cNvPr>
            <p:cNvSpPr txBox="1"/>
            <p:nvPr/>
          </p:nvSpPr>
          <p:spPr>
            <a:xfrm>
              <a:off x="628786" y="5925163"/>
              <a:ext cx="10934427" cy="371548"/>
            </a:xfrm>
            <a:prstGeom prst="rect">
              <a:avLst/>
            </a:prstGeom>
            <a:noFill/>
          </p:spPr>
          <p:txBody>
            <a:bodyPr wrap="square" rtlCol="0">
              <a:spAutoFit/>
            </a:bodyPr>
            <a:lstStyle/>
            <a:p>
              <a:pPr algn="ctr"/>
              <a:r>
                <a:rPr kumimoji="1" lang="ko-KR" altLang="en-US" sz="1600" dirty="0">
                  <a:latin typeface="NanumBarunGothic Light" panose="020B0603020101020101" pitchFamily="34" charset="-127"/>
                  <a:ea typeface="NanumBarunGothic Light" panose="020B0603020101020101" pitchFamily="34" charset="-127"/>
                </a:rPr>
                <a:t>그림</a:t>
              </a:r>
              <a:r>
                <a:rPr kumimoji="1" lang="en-US" altLang="ko-KR" sz="1600" dirty="0">
                  <a:latin typeface="NanumBarunGothic Light" panose="020B0603020101020101" pitchFamily="34" charset="-127"/>
                  <a:ea typeface="NanumBarunGothic Light" panose="020B0603020101020101" pitchFamily="34" charset="-127"/>
                </a:rPr>
                <a:t>.</a:t>
              </a:r>
              <a:r>
                <a:rPr kumimoji="1" lang="ko-KR" altLang="en-US" sz="1600" dirty="0">
                  <a:latin typeface="NanumBarunGothic Light" panose="020B0603020101020101" pitchFamily="34" charset="-127"/>
                  <a:ea typeface="NanumBarunGothic Light" panose="020B0603020101020101" pitchFamily="34" charset="-127"/>
                </a:rPr>
                <a:t> </a:t>
              </a:r>
              <a:r>
                <a:rPr lang="ko-KR" altLang="en-US" sz="1600" dirty="0">
                  <a:latin typeface="NanumBarunGothic Light" panose="020B0603020101020101" pitchFamily="34" charset="-127"/>
                  <a:ea typeface="NanumBarunGothic Light" panose="020B0603020101020101" pitchFamily="34" charset="-127"/>
                </a:rPr>
                <a:t>선택된 주성분 개수에 따른 </a:t>
              </a:r>
              <a:r>
                <a:rPr lang="ko-KR" altLang="en-US" sz="1600" dirty="0" err="1">
                  <a:latin typeface="NanumBarunGothic Light" panose="020B0603020101020101" pitchFamily="34" charset="-127"/>
                  <a:ea typeface="NanumBarunGothic Light" panose="020B0603020101020101" pitchFamily="34" charset="-127"/>
                </a:rPr>
                <a:t>고유값의</a:t>
              </a:r>
              <a:r>
                <a:rPr lang="ko-KR" altLang="en-US" sz="1600" dirty="0">
                  <a:latin typeface="NanumBarunGothic Light" panose="020B0603020101020101" pitchFamily="34" charset="-127"/>
                  <a:ea typeface="NanumBarunGothic Light" panose="020B0603020101020101" pitchFamily="34" charset="-127"/>
                </a:rPr>
                <a:t> </a:t>
              </a:r>
              <a:r>
                <a:rPr lang="en-US" altLang="ko-KR" sz="1600" dirty="0">
                  <a:latin typeface="NanumBarunGothic Light" panose="020B0603020101020101" pitchFamily="34" charset="-127"/>
                  <a:ea typeface="NanumBarunGothic Light" panose="020B0603020101020101" pitchFamily="34" charset="-127"/>
                </a:rPr>
                <a:t>Scree Plot</a:t>
              </a:r>
              <a:r>
                <a:rPr lang="ko-KR" altLang="en-US" sz="1600" dirty="0">
                  <a:latin typeface="NanumBarunGothic Light" panose="020B0603020101020101" pitchFamily="34" charset="-127"/>
                  <a:ea typeface="NanumBarunGothic Light" panose="020B0603020101020101" pitchFamily="34" charset="-127"/>
                </a:rPr>
                <a:t>과 누적설명분산비율</a:t>
              </a:r>
              <a:endParaRPr lang="ko-KR" altLang="en-US" sz="1600" dirty="0">
                <a:effectLst/>
                <a:latin typeface="NanumBarunGothic Light" panose="020B0603020101020101" pitchFamily="34" charset="-127"/>
                <a:ea typeface="NanumBarunGothic Light" panose="020B0603020101020101" pitchFamily="34" charset="-127"/>
              </a:endParaRPr>
            </a:p>
          </p:txBody>
        </p:sp>
      </p:grpSp>
      <p:sp>
        <p:nvSpPr>
          <p:cNvPr id="3" name="TextBox 2">
            <a:extLst>
              <a:ext uri="{FF2B5EF4-FFF2-40B4-BE49-F238E27FC236}">
                <a16:creationId xmlns:a16="http://schemas.microsoft.com/office/drawing/2014/main" id="{D6C5484C-C3B3-9B89-BF5E-EC3B2ED62220}"/>
              </a:ext>
            </a:extLst>
          </p:cNvPr>
          <p:cNvSpPr txBox="1"/>
          <p:nvPr/>
        </p:nvSpPr>
        <p:spPr>
          <a:xfrm>
            <a:off x="231824" y="164569"/>
            <a:ext cx="10148047" cy="1200329"/>
          </a:xfrm>
          <a:prstGeom prst="rect">
            <a:avLst/>
          </a:prstGeom>
          <a:noFill/>
        </p:spPr>
        <p:txBody>
          <a:bodyPr wrap="square">
            <a:spAutoFit/>
          </a:bodyPr>
          <a:lstStyle/>
          <a:p>
            <a:r>
              <a:rPr lang="ko-KR" altLang="en-US" sz="1800" b="0" kern="1200" dirty="0">
                <a:solidFill>
                  <a:schemeClr val="tx1"/>
                </a:solidFill>
                <a:effectLst/>
                <a:latin typeface="+mn-lt"/>
                <a:ea typeface="+mn-ea"/>
                <a:cs typeface="+mn-cs"/>
              </a:rPr>
              <a:t>주성분 개수 정하는 기준</a:t>
            </a:r>
            <a:endParaRPr lang="en-US" altLang="ko-KR" sz="1800" b="0" kern="1200" dirty="0">
              <a:solidFill>
                <a:schemeClr val="tx1"/>
              </a:solidFill>
              <a:effectLst/>
              <a:latin typeface="+mn-lt"/>
              <a:ea typeface="+mn-ea"/>
              <a:cs typeface="+mn-cs"/>
            </a:endParaRPr>
          </a:p>
          <a:p>
            <a:r>
              <a:rPr lang="en-US" altLang="ko-KR" sz="1800" b="0" kern="1200" dirty="0">
                <a:solidFill>
                  <a:schemeClr val="tx1"/>
                </a:solidFill>
                <a:effectLst/>
                <a:latin typeface="+mn-lt"/>
                <a:ea typeface="+mn-ea"/>
                <a:cs typeface="+mn-cs"/>
              </a:rPr>
              <a:t>(1) Scree Plot</a:t>
            </a:r>
            <a:r>
              <a:rPr lang="ko-KR" altLang="en-US" sz="1800" b="0" kern="1200" dirty="0">
                <a:solidFill>
                  <a:schemeClr val="tx1"/>
                </a:solidFill>
                <a:effectLst/>
                <a:latin typeface="+mn-lt"/>
                <a:ea typeface="+mn-ea"/>
                <a:cs typeface="+mn-cs"/>
              </a:rPr>
              <a:t>을 그린 후</a:t>
            </a:r>
            <a:r>
              <a:rPr lang="en-US" altLang="ko-KR" sz="1800" b="0" kern="1200" dirty="0">
                <a:solidFill>
                  <a:schemeClr val="tx1"/>
                </a:solidFill>
                <a:effectLst/>
                <a:latin typeface="+mn-lt"/>
                <a:ea typeface="+mn-ea"/>
                <a:cs typeface="+mn-cs"/>
              </a:rPr>
              <a:t>, Elbow </a:t>
            </a:r>
            <a:r>
              <a:rPr lang="ko-KR" altLang="en-US" sz="1800" b="0" kern="1200" dirty="0">
                <a:solidFill>
                  <a:schemeClr val="tx1"/>
                </a:solidFill>
                <a:effectLst/>
                <a:latin typeface="+mn-lt"/>
                <a:ea typeface="+mn-ea"/>
                <a:cs typeface="+mn-cs"/>
              </a:rPr>
              <a:t>지점을 구한다</a:t>
            </a:r>
            <a:r>
              <a:rPr lang="en-US" altLang="ko-KR" sz="1800" b="0" kern="1200" dirty="0">
                <a:solidFill>
                  <a:schemeClr val="tx1"/>
                </a:solidFill>
                <a:effectLst/>
                <a:latin typeface="+mn-lt"/>
                <a:ea typeface="+mn-ea"/>
                <a:cs typeface="+mn-cs"/>
              </a:rPr>
              <a:t>.</a:t>
            </a:r>
            <a:endParaRPr lang="ko-KR" altLang="en-US" sz="1800" b="0" kern="1200" dirty="0">
              <a:solidFill>
                <a:schemeClr val="tx1"/>
              </a:solidFill>
              <a:effectLst/>
              <a:latin typeface="+mn-lt"/>
              <a:ea typeface="+mn-ea"/>
              <a:cs typeface="+mn-cs"/>
            </a:endParaRPr>
          </a:p>
          <a:p>
            <a:r>
              <a:rPr lang="en-US" altLang="ko-KR" sz="1800" b="0" kern="1200" dirty="0">
                <a:solidFill>
                  <a:schemeClr val="tx1"/>
                </a:solidFill>
                <a:effectLst/>
                <a:latin typeface="+mn-lt"/>
                <a:ea typeface="+mn-ea"/>
                <a:cs typeface="+mn-cs"/>
              </a:rPr>
              <a:t>(2) Elbow </a:t>
            </a:r>
            <a:r>
              <a:rPr lang="ko-KR" altLang="en-US" sz="1800" b="0" kern="1200" dirty="0">
                <a:solidFill>
                  <a:schemeClr val="tx1"/>
                </a:solidFill>
                <a:effectLst/>
                <a:latin typeface="+mn-lt"/>
                <a:ea typeface="+mn-ea"/>
                <a:cs typeface="+mn-cs"/>
              </a:rPr>
              <a:t>지점의 누적 설명 분산 비율이 </a:t>
            </a:r>
            <a:r>
              <a:rPr lang="en-US" altLang="ko-KR" sz="1800" b="0" kern="1200" dirty="0">
                <a:solidFill>
                  <a:schemeClr val="tx1"/>
                </a:solidFill>
                <a:effectLst/>
                <a:latin typeface="+mn-lt"/>
                <a:ea typeface="+mn-ea"/>
                <a:cs typeface="+mn-cs"/>
              </a:rPr>
              <a:t>80% </a:t>
            </a:r>
            <a:r>
              <a:rPr lang="ko-KR" altLang="en-US" sz="1800" b="0" kern="1200" dirty="0">
                <a:solidFill>
                  <a:schemeClr val="tx1"/>
                </a:solidFill>
                <a:effectLst/>
                <a:latin typeface="+mn-lt"/>
                <a:ea typeface="+mn-ea"/>
                <a:cs typeface="+mn-cs"/>
              </a:rPr>
              <a:t>이상이면 해당 지점을 </a:t>
            </a:r>
            <a:r>
              <a:rPr lang="en-US" altLang="ko-KR" sz="1800" b="0" kern="1200" dirty="0">
                <a:solidFill>
                  <a:schemeClr val="tx1"/>
                </a:solidFill>
                <a:effectLst/>
                <a:latin typeface="+mn-lt"/>
                <a:ea typeface="+mn-ea"/>
                <a:cs typeface="+mn-cs"/>
              </a:rPr>
              <a:t>PC </a:t>
            </a:r>
            <a:r>
              <a:rPr lang="ko-KR" altLang="en-US" sz="1800" b="0" kern="1200" dirty="0">
                <a:solidFill>
                  <a:schemeClr val="tx1"/>
                </a:solidFill>
                <a:effectLst/>
                <a:latin typeface="+mn-lt"/>
                <a:ea typeface="+mn-ea"/>
                <a:cs typeface="+mn-cs"/>
              </a:rPr>
              <a:t>개수의 기준으로 정한다</a:t>
            </a:r>
            <a:r>
              <a:rPr lang="en-US" altLang="ko-KR" sz="1800" b="0" kern="1200" dirty="0">
                <a:solidFill>
                  <a:schemeClr val="tx1"/>
                </a:solidFill>
                <a:effectLst/>
                <a:latin typeface="+mn-lt"/>
                <a:ea typeface="+mn-ea"/>
                <a:cs typeface="+mn-cs"/>
              </a:rPr>
              <a:t>. </a:t>
            </a:r>
            <a:r>
              <a:rPr lang="ko-KR" altLang="en-US" sz="1800" b="0" kern="1200" dirty="0">
                <a:solidFill>
                  <a:schemeClr val="tx1"/>
                </a:solidFill>
                <a:effectLst/>
                <a:latin typeface="+mn-lt"/>
                <a:ea typeface="+mn-ea"/>
                <a:cs typeface="+mn-cs"/>
              </a:rPr>
              <a:t>미만이면</a:t>
            </a:r>
            <a:r>
              <a:rPr lang="en-US" altLang="ko-KR" sz="1800" b="0" kern="1200" dirty="0">
                <a:solidFill>
                  <a:schemeClr val="tx1"/>
                </a:solidFill>
                <a:effectLst/>
                <a:latin typeface="+mn-lt"/>
                <a:ea typeface="+mn-ea"/>
                <a:cs typeface="+mn-cs"/>
              </a:rPr>
              <a:t>, PC </a:t>
            </a:r>
            <a:r>
              <a:rPr lang="ko-KR" altLang="en-US" sz="1800" b="0" kern="1200" dirty="0">
                <a:solidFill>
                  <a:schemeClr val="tx1"/>
                </a:solidFill>
                <a:effectLst/>
                <a:latin typeface="+mn-lt"/>
                <a:ea typeface="+mn-ea"/>
                <a:cs typeface="+mn-cs"/>
              </a:rPr>
              <a:t>개수를 늘린다</a:t>
            </a:r>
            <a:r>
              <a:rPr lang="en-US" altLang="ko-KR" sz="1800" b="0" kern="1200" dirty="0">
                <a:solidFill>
                  <a:schemeClr val="tx1"/>
                </a:solidFill>
                <a:effectLst/>
                <a:latin typeface="+mn-lt"/>
                <a:ea typeface="+mn-ea"/>
                <a:cs typeface="+mn-cs"/>
              </a:rPr>
              <a:t>.</a:t>
            </a:r>
            <a:endParaRPr lang="ko-KR" altLang="en-US" sz="1800" b="0" kern="1200" dirty="0">
              <a:solidFill>
                <a:schemeClr val="tx1"/>
              </a:solidFill>
              <a:effectLst/>
              <a:latin typeface="+mn-lt"/>
              <a:ea typeface="+mn-ea"/>
              <a:cs typeface="+mn-cs"/>
            </a:endParaRPr>
          </a:p>
        </p:txBody>
      </p:sp>
      <p:sp>
        <p:nvSpPr>
          <p:cNvPr id="6" name="TextBox 5">
            <a:extLst>
              <a:ext uri="{FF2B5EF4-FFF2-40B4-BE49-F238E27FC236}">
                <a16:creationId xmlns:a16="http://schemas.microsoft.com/office/drawing/2014/main" id="{897030F0-F11F-B2B4-E99C-0CE5E47CD050}"/>
              </a:ext>
            </a:extLst>
          </p:cNvPr>
          <p:cNvSpPr txBox="1"/>
          <p:nvPr/>
        </p:nvSpPr>
        <p:spPr>
          <a:xfrm>
            <a:off x="2690669" y="6519446"/>
            <a:ext cx="9501331" cy="338554"/>
          </a:xfrm>
          <a:prstGeom prst="rect">
            <a:avLst/>
          </a:prstGeom>
          <a:noFill/>
        </p:spPr>
        <p:txBody>
          <a:bodyPr wrap="square">
            <a:spAutoFit/>
          </a:bodyPr>
          <a:lstStyle/>
          <a:p>
            <a:pPr algn="r"/>
            <a:r>
              <a:rPr lang="en-US" altLang="ko-KR" sz="1600" kern="1200" dirty="0">
                <a:solidFill>
                  <a:schemeClr val="tx1"/>
                </a:solidFill>
                <a:effectLst/>
                <a:latin typeface="NanumBarunGothic UltraLight" panose="020B0603020101020101" pitchFamily="34" charset="-127"/>
                <a:ea typeface="NanumBarunGothic UltraLight" panose="020B0603020101020101" pitchFamily="34" charset="-127"/>
              </a:rPr>
              <a:t>Jolliffe, I. T., 2002, Principal Component Analysis (2nd ed.), Springer, New York.</a:t>
            </a:r>
          </a:p>
        </p:txBody>
      </p:sp>
    </p:spTree>
    <p:extLst>
      <p:ext uri="{BB962C8B-B14F-4D97-AF65-F5344CB8AC3E}">
        <p14:creationId xmlns:p14="http://schemas.microsoft.com/office/powerpoint/2010/main" val="60428495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9C19E1-E644-AFC9-AF3C-BA42BE13B5C6}"/>
            </a:ext>
          </a:extLst>
        </p:cNvPr>
        <p:cNvGrpSpPr/>
        <p:nvPr/>
      </p:nvGrpSpPr>
      <p:grpSpPr>
        <a:xfrm>
          <a:off x="0" y="0"/>
          <a:ext cx="0" cy="0"/>
          <a:chOff x="0" y="0"/>
          <a:chExt cx="0" cy="0"/>
        </a:xfrm>
      </p:grpSpPr>
      <p:graphicFrame>
        <p:nvGraphicFramePr>
          <p:cNvPr id="2" name="표 1">
            <a:extLst>
              <a:ext uri="{FF2B5EF4-FFF2-40B4-BE49-F238E27FC236}">
                <a16:creationId xmlns:a16="http://schemas.microsoft.com/office/drawing/2014/main" id="{FCDD0927-0D7F-4AD0-D6E7-1D6588033BAF}"/>
              </a:ext>
            </a:extLst>
          </p:cNvPr>
          <p:cNvGraphicFramePr>
            <a:graphicFrameLocks noGrp="1"/>
          </p:cNvGraphicFramePr>
          <p:nvPr>
            <p:extLst>
              <p:ext uri="{D42A27DB-BD31-4B8C-83A1-F6EECF244321}">
                <p14:modId xmlns:p14="http://schemas.microsoft.com/office/powerpoint/2010/main" val="139524536"/>
              </p:ext>
            </p:extLst>
          </p:nvPr>
        </p:nvGraphicFramePr>
        <p:xfrm>
          <a:off x="118857" y="539675"/>
          <a:ext cx="11954287" cy="3032760"/>
        </p:xfrm>
        <a:graphic>
          <a:graphicData uri="http://schemas.openxmlformats.org/drawingml/2006/table">
            <a:tbl>
              <a:tblPr/>
              <a:tblGrid>
                <a:gridCol w="423911">
                  <a:extLst>
                    <a:ext uri="{9D8B030D-6E8A-4147-A177-3AD203B41FA5}">
                      <a16:colId xmlns:a16="http://schemas.microsoft.com/office/drawing/2014/main" val="247515658"/>
                    </a:ext>
                  </a:extLst>
                </a:gridCol>
                <a:gridCol w="729127">
                  <a:extLst>
                    <a:ext uri="{9D8B030D-6E8A-4147-A177-3AD203B41FA5}">
                      <a16:colId xmlns:a16="http://schemas.microsoft.com/office/drawing/2014/main" val="1669530812"/>
                    </a:ext>
                  </a:extLst>
                </a:gridCol>
                <a:gridCol w="729127">
                  <a:extLst>
                    <a:ext uri="{9D8B030D-6E8A-4147-A177-3AD203B41FA5}">
                      <a16:colId xmlns:a16="http://schemas.microsoft.com/office/drawing/2014/main" val="2280176694"/>
                    </a:ext>
                  </a:extLst>
                </a:gridCol>
                <a:gridCol w="729127">
                  <a:extLst>
                    <a:ext uri="{9D8B030D-6E8A-4147-A177-3AD203B41FA5}">
                      <a16:colId xmlns:a16="http://schemas.microsoft.com/office/drawing/2014/main" val="2893406696"/>
                    </a:ext>
                  </a:extLst>
                </a:gridCol>
                <a:gridCol w="729127">
                  <a:extLst>
                    <a:ext uri="{9D8B030D-6E8A-4147-A177-3AD203B41FA5}">
                      <a16:colId xmlns:a16="http://schemas.microsoft.com/office/drawing/2014/main" val="1531277772"/>
                    </a:ext>
                  </a:extLst>
                </a:gridCol>
                <a:gridCol w="729127">
                  <a:extLst>
                    <a:ext uri="{9D8B030D-6E8A-4147-A177-3AD203B41FA5}">
                      <a16:colId xmlns:a16="http://schemas.microsoft.com/office/drawing/2014/main" val="4026072425"/>
                    </a:ext>
                  </a:extLst>
                </a:gridCol>
                <a:gridCol w="695213">
                  <a:extLst>
                    <a:ext uri="{9D8B030D-6E8A-4147-A177-3AD203B41FA5}">
                      <a16:colId xmlns:a16="http://schemas.microsoft.com/office/drawing/2014/main" val="66654043"/>
                    </a:ext>
                  </a:extLst>
                </a:gridCol>
                <a:gridCol w="729127">
                  <a:extLst>
                    <a:ext uri="{9D8B030D-6E8A-4147-A177-3AD203B41FA5}">
                      <a16:colId xmlns:a16="http://schemas.microsoft.com/office/drawing/2014/main" val="4041298850"/>
                    </a:ext>
                  </a:extLst>
                </a:gridCol>
                <a:gridCol w="695213">
                  <a:extLst>
                    <a:ext uri="{9D8B030D-6E8A-4147-A177-3AD203B41FA5}">
                      <a16:colId xmlns:a16="http://schemas.microsoft.com/office/drawing/2014/main" val="3115987518"/>
                    </a:ext>
                  </a:extLst>
                </a:gridCol>
                <a:gridCol w="695213">
                  <a:extLst>
                    <a:ext uri="{9D8B030D-6E8A-4147-A177-3AD203B41FA5}">
                      <a16:colId xmlns:a16="http://schemas.microsoft.com/office/drawing/2014/main" val="2027032463"/>
                    </a:ext>
                  </a:extLst>
                </a:gridCol>
                <a:gridCol w="729127">
                  <a:extLst>
                    <a:ext uri="{9D8B030D-6E8A-4147-A177-3AD203B41FA5}">
                      <a16:colId xmlns:a16="http://schemas.microsoft.com/office/drawing/2014/main" val="438303924"/>
                    </a:ext>
                  </a:extLst>
                </a:gridCol>
                <a:gridCol w="729127">
                  <a:extLst>
                    <a:ext uri="{9D8B030D-6E8A-4147-A177-3AD203B41FA5}">
                      <a16:colId xmlns:a16="http://schemas.microsoft.com/office/drawing/2014/main" val="636004739"/>
                    </a:ext>
                  </a:extLst>
                </a:gridCol>
                <a:gridCol w="695213">
                  <a:extLst>
                    <a:ext uri="{9D8B030D-6E8A-4147-A177-3AD203B41FA5}">
                      <a16:colId xmlns:a16="http://schemas.microsoft.com/office/drawing/2014/main" val="866242520"/>
                    </a:ext>
                  </a:extLst>
                </a:gridCol>
                <a:gridCol w="729127">
                  <a:extLst>
                    <a:ext uri="{9D8B030D-6E8A-4147-A177-3AD203B41FA5}">
                      <a16:colId xmlns:a16="http://schemas.microsoft.com/office/drawing/2014/main" val="1201626666"/>
                    </a:ext>
                  </a:extLst>
                </a:gridCol>
                <a:gridCol w="729127">
                  <a:extLst>
                    <a:ext uri="{9D8B030D-6E8A-4147-A177-3AD203B41FA5}">
                      <a16:colId xmlns:a16="http://schemas.microsoft.com/office/drawing/2014/main" val="2806469272"/>
                    </a:ext>
                  </a:extLst>
                </a:gridCol>
                <a:gridCol w="729127">
                  <a:extLst>
                    <a:ext uri="{9D8B030D-6E8A-4147-A177-3AD203B41FA5}">
                      <a16:colId xmlns:a16="http://schemas.microsoft.com/office/drawing/2014/main" val="3692956824"/>
                    </a:ext>
                  </a:extLst>
                </a:gridCol>
                <a:gridCol w="729127">
                  <a:extLst>
                    <a:ext uri="{9D8B030D-6E8A-4147-A177-3AD203B41FA5}">
                      <a16:colId xmlns:a16="http://schemas.microsoft.com/office/drawing/2014/main" val="2026528788"/>
                    </a:ext>
                  </a:extLst>
                </a:gridCol>
              </a:tblGrid>
              <a:tr h="0">
                <a:tc>
                  <a:txBody>
                    <a:bodyPr/>
                    <a:lstStyle/>
                    <a:p>
                      <a:pPr algn="ctr" fontAlgn="ctr"/>
                      <a:endParaRPr lang="ko-KR" altLang="en-US" sz="1000" b="0" i="0" u="none" strike="noStrike" dirty="0">
                        <a:solidFill>
                          <a:srgbClr val="000000"/>
                        </a:solidFill>
                        <a:effectLst/>
                        <a:latin typeface="NanumBarunGothic Light" panose="020B0603020101020101" pitchFamily="34" charset="-127"/>
                        <a:ea typeface="NanumBarunGothic Light" panose="020B0603020101020101" pitchFamily="34" charset="-127"/>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fontAlgn="ctr"/>
                      <a:r>
                        <a:rPr lang="en-US" sz="1000" b="0" i="0" u="none" strike="noStrike" dirty="0">
                          <a:solidFill>
                            <a:srgbClr val="000000"/>
                          </a:solidFill>
                          <a:effectLst/>
                          <a:latin typeface="NanumBarunGothic Light" panose="020B0603020101020101" pitchFamily="34" charset="-127"/>
                          <a:ea typeface="NanumBarunGothic Light" panose="020B0603020101020101" pitchFamily="34" charset="-127"/>
                        </a:rPr>
                        <a:t>Total.CO2</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fontAlgn="ctr"/>
                      <a:r>
                        <a:rPr lang="en-US" sz="1000" b="0" i="0" u="none" strike="noStrike" dirty="0">
                          <a:solidFill>
                            <a:srgbClr val="000000"/>
                          </a:solidFill>
                          <a:effectLst/>
                          <a:latin typeface="NanumBarunGothic Light" panose="020B0603020101020101" pitchFamily="34" charset="-127"/>
                          <a:ea typeface="NanumBarunGothic Light" panose="020B0603020101020101" pitchFamily="34" charset="-127"/>
                        </a:rPr>
                        <a:t>Coal.CO2</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fontAlgn="ctr"/>
                      <a:r>
                        <a:rPr lang="en-US" sz="1000" b="0" i="0" u="none" strike="noStrike" dirty="0">
                          <a:solidFill>
                            <a:srgbClr val="000000"/>
                          </a:solidFill>
                          <a:effectLst/>
                          <a:latin typeface="NanumBarunGothic Light" panose="020B0603020101020101" pitchFamily="34" charset="-127"/>
                          <a:ea typeface="NanumBarunGothic Light" panose="020B0603020101020101" pitchFamily="34" charset="-127"/>
                        </a:rPr>
                        <a:t>Oil.CO2</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fontAlgn="ctr"/>
                      <a:r>
                        <a:rPr lang="en-US" sz="1000" b="0" i="0" u="none" strike="noStrike" dirty="0">
                          <a:solidFill>
                            <a:srgbClr val="000000"/>
                          </a:solidFill>
                          <a:effectLst/>
                          <a:latin typeface="NanumBarunGothic Light" panose="020B0603020101020101" pitchFamily="34" charset="-127"/>
                          <a:ea typeface="NanumBarunGothic Light" panose="020B0603020101020101" pitchFamily="34" charset="-127"/>
                        </a:rPr>
                        <a:t>Gas.CO2</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fontAlgn="ctr"/>
                      <a:r>
                        <a:rPr lang="en-US" sz="1000" b="0" i="0" u="none" strike="noStrike" dirty="0">
                          <a:solidFill>
                            <a:srgbClr val="000000"/>
                          </a:solidFill>
                          <a:effectLst/>
                          <a:latin typeface="NanumBarunGothic Light" panose="020B0603020101020101" pitchFamily="34" charset="-127"/>
                          <a:ea typeface="NanumBarunGothic Light" panose="020B0603020101020101" pitchFamily="34" charset="-127"/>
                        </a:rPr>
                        <a:t>Cement.CO2</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fontAlgn="ctr"/>
                      <a:r>
                        <a:rPr lang="en-US" sz="1000" b="0" i="0" u="none" strike="noStrike" dirty="0">
                          <a:solidFill>
                            <a:srgbClr val="000000"/>
                          </a:solidFill>
                          <a:effectLst/>
                          <a:latin typeface="NanumBarunGothic Light" panose="020B0603020101020101" pitchFamily="34" charset="-127"/>
                          <a:ea typeface="NanumBarunGothic Light" panose="020B0603020101020101" pitchFamily="34" charset="-127"/>
                        </a:rPr>
                        <a:t>Flaring.CO2</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fontAlgn="ctr"/>
                      <a:r>
                        <a:rPr lang="en-US" sz="1000" b="0" i="0" u="none" strike="noStrike" dirty="0">
                          <a:solidFill>
                            <a:srgbClr val="000000"/>
                          </a:solidFill>
                          <a:effectLst/>
                          <a:latin typeface="NanumBarunGothic Light" panose="020B0603020101020101" pitchFamily="34" charset="-127"/>
                          <a:ea typeface="NanumBarunGothic Light" panose="020B0603020101020101" pitchFamily="34" charset="-127"/>
                        </a:rPr>
                        <a:t>Other.CO2</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fontAlgn="ctr"/>
                      <a:r>
                        <a:rPr lang="en-US" sz="1000" b="0" i="0" u="none" strike="noStrike" dirty="0">
                          <a:solidFill>
                            <a:srgbClr val="000000"/>
                          </a:solidFill>
                          <a:effectLst/>
                          <a:latin typeface="NanumBarunGothic Light" panose="020B0603020101020101" pitchFamily="34" charset="-127"/>
                          <a:ea typeface="NanumBarunGothic Light" panose="020B0603020101020101" pitchFamily="34" charset="-127"/>
                        </a:rPr>
                        <a:t>Per.Capita.CO2</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fontAlgn="ctr"/>
                      <a:r>
                        <a:rPr lang="en-US" sz="1000" b="0" i="0" u="none" strike="noStrike" dirty="0" err="1">
                          <a:solidFill>
                            <a:srgbClr val="000000"/>
                          </a:solidFill>
                          <a:effectLst/>
                          <a:latin typeface="NanumBarunGothic Light" panose="020B0603020101020101" pitchFamily="34" charset="-127"/>
                          <a:ea typeface="NanumBarunGothic Light" panose="020B0603020101020101" pitchFamily="34" charset="-127"/>
                        </a:rPr>
                        <a:t>Total.Energy.Production</a:t>
                      </a:r>
                      <a:endParaRPr lang="en-US" sz="1000" b="0" i="0" u="none" strike="noStrike" dirty="0">
                        <a:solidFill>
                          <a:srgbClr val="000000"/>
                        </a:solidFill>
                        <a:effectLst/>
                        <a:latin typeface="NanumBarunGothic Light" panose="020B0603020101020101" pitchFamily="34" charset="-127"/>
                        <a:ea typeface="NanumBarunGothic Light" panose="020B0603020101020101" pitchFamily="34" charset="-127"/>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fontAlgn="ctr"/>
                      <a:r>
                        <a:rPr lang="en-US" sz="1000" b="0" i="0" u="none" strike="noStrike" dirty="0" err="1">
                          <a:solidFill>
                            <a:srgbClr val="000000"/>
                          </a:solidFill>
                          <a:effectLst/>
                          <a:latin typeface="NanumBarunGothic Light" panose="020B0603020101020101" pitchFamily="34" charset="-127"/>
                          <a:ea typeface="NanumBarunGothic Light" panose="020B0603020101020101" pitchFamily="34" charset="-127"/>
                        </a:rPr>
                        <a:t>Coal.Energy</a:t>
                      </a:r>
                      <a:endParaRPr lang="en-US" sz="1000" b="0" i="0" u="none" strike="noStrike" dirty="0">
                        <a:solidFill>
                          <a:srgbClr val="000000"/>
                        </a:solidFill>
                        <a:effectLst/>
                        <a:latin typeface="NanumBarunGothic Light" panose="020B0603020101020101" pitchFamily="34" charset="-127"/>
                        <a:ea typeface="NanumBarunGothic Light" panose="020B0603020101020101" pitchFamily="34" charset="-127"/>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fontAlgn="ctr"/>
                      <a:r>
                        <a:rPr lang="en-US" sz="1000" b="0" i="0" u="none" strike="noStrike" dirty="0" err="1">
                          <a:solidFill>
                            <a:srgbClr val="000000"/>
                          </a:solidFill>
                          <a:effectLst/>
                          <a:latin typeface="NanumBarunGothic Light" panose="020B0603020101020101" pitchFamily="34" charset="-127"/>
                          <a:ea typeface="NanumBarunGothic Light" panose="020B0603020101020101" pitchFamily="34" charset="-127"/>
                        </a:rPr>
                        <a:t>Gas.Energy</a:t>
                      </a:r>
                      <a:endParaRPr lang="en-US" sz="1000" b="0" i="0" u="none" strike="noStrike" dirty="0">
                        <a:solidFill>
                          <a:srgbClr val="000000"/>
                        </a:solidFill>
                        <a:effectLst/>
                        <a:latin typeface="NanumBarunGothic Light" panose="020B0603020101020101" pitchFamily="34" charset="-127"/>
                        <a:ea typeface="NanumBarunGothic Light" panose="020B0603020101020101" pitchFamily="34" charset="-127"/>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fontAlgn="ctr"/>
                      <a:r>
                        <a:rPr lang="en-US" sz="1000" b="0" i="0" u="none" strike="noStrike" dirty="0" err="1">
                          <a:solidFill>
                            <a:srgbClr val="000000"/>
                          </a:solidFill>
                          <a:effectLst/>
                          <a:latin typeface="NanumBarunGothic Light" panose="020B0603020101020101" pitchFamily="34" charset="-127"/>
                          <a:ea typeface="NanumBarunGothic Light" panose="020B0603020101020101" pitchFamily="34" charset="-127"/>
                        </a:rPr>
                        <a:t>Petroleum.and.other.liquids.Energy</a:t>
                      </a:r>
                      <a:endParaRPr lang="en-US" sz="1000" b="0" i="0" u="none" strike="noStrike" dirty="0">
                        <a:solidFill>
                          <a:srgbClr val="000000"/>
                        </a:solidFill>
                        <a:effectLst/>
                        <a:latin typeface="NanumBarunGothic Light" panose="020B0603020101020101" pitchFamily="34" charset="-127"/>
                        <a:ea typeface="NanumBarunGothic Light" panose="020B0603020101020101" pitchFamily="34" charset="-127"/>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fontAlgn="ctr"/>
                      <a:r>
                        <a:rPr lang="en-US" sz="1000" b="0" i="0" u="none" strike="noStrike" dirty="0" err="1">
                          <a:solidFill>
                            <a:srgbClr val="000000"/>
                          </a:solidFill>
                          <a:effectLst/>
                          <a:latin typeface="NanumBarunGothic Light" panose="020B0603020101020101" pitchFamily="34" charset="-127"/>
                          <a:ea typeface="NanumBarunGothic Light" panose="020B0603020101020101" pitchFamily="34" charset="-127"/>
                        </a:rPr>
                        <a:t>Nuclear.Energy</a:t>
                      </a:r>
                      <a:endParaRPr lang="en-US" sz="1000" b="0" i="0" u="none" strike="noStrike" dirty="0">
                        <a:solidFill>
                          <a:srgbClr val="000000"/>
                        </a:solidFill>
                        <a:effectLst/>
                        <a:latin typeface="NanumBarunGothic Light" panose="020B0603020101020101" pitchFamily="34" charset="-127"/>
                        <a:ea typeface="NanumBarunGothic Light" panose="020B0603020101020101" pitchFamily="34" charset="-127"/>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fontAlgn="ctr"/>
                      <a:r>
                        <a:rPr lang="en-US" sz="1000" b="0" i="0" u="none" strike="noStrike" dirty="0" err="1">
                          <a:solidFill>
                            <a:srgbClr val="000000"/>
                          </a:solidFill>
                          <a:effectLst/>
                          <a:latin typeface="NanumBarunGothic Light" panose="020B0603020101020101" pitchFamily="34" charset="-127"/>
                          <a:ea typeface="NanumBarunGothic Light" panose="020B0603020101020101" pitchFamily="34" charset="-127"/>
                        </a:rPr>
                        <a:t>Renewables.and.other.Energy</a:t>
                      </a:r>
                      <a:endParaRPr lang="en-US" sz="1000" b="0" i="0" u="none" strike="noStrike" dirty="0">
                        <a:solidFill>
                          <a:srgbClr val="000000"/>
                        </a:solidFill>
                        <a:effectLst/>
                        <a:latin typeface="NanumBarunGothic Light" panose="020B0603020101020101" pitchFamily="34" charset="-127"/>
                        <a:ea typeface="NanumBarunGothic Light" panose="020B0603020101020101" pitchFamily="34" charset="-127"/>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fontAlgn="ctr"/>
                      <a:r>
                        <a:rPr lang="en-US" sz="1000" b="0" i="0" u="none" strike="noStrike" dirty="0">
                          <a:solidFill>
                            <a:srgbClr val="000000"/>
                          </a:solidFill>
                          <a:effectLst/>
                          <a:latin typeface="NanumBarunGothic Light" panose="020B0603020101020101" pitchFamily="34" charset="-127"/>
                          <a:ea typeface="NanumBarunGothic Light" panose="020B0603020101020101" pitchFamily="34" charset="-127"/>
                        </a:rPr>
                        <a:t>CH4</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fontAlgn="ctr"/>
                      <a:r>
                        <a:rPr lang="en-US" sz="1000" b="0" i="0" u="none" strike="noStrike" dirty="0">
                          <a:solidFill>
                            <a:srgbClr val="000000"/>
                          </a:solidFill>
                          <a:effectLst/>
                          <a:latin typeface="NanumBarunGothic Light" panose="020B0603020101020101" pitchFamily="34" charset="-127"/>
                          <a:ea typeface="NanumBarunGothic Light" panose="020B0603020101020101" pitchFamily="34" charset="-127"/>
                        </a:rPr>
                        <a:t>Population</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3157682665"/>
                  </a:ext>
                </a:extLst>
              </a:tr>
              <a:tr h="0">
                <a:tc>
                  <a:txBody>
                    <a:bodyPr/>
                    <a:lstStyle/>
                    <a:p>
                      <a:pPr algn="ctr" fontAlgn="ctr"/>
                      <a:r>
                        <a:rPr lang="en-US" sz="1000" b="0" i="0" u="none" strike="noStrike" dirty="0">
                          <a:solidFill>
                            <a:srgbClr val="000000"/>
                          </a:solidFill>
                          <a:effectLst/>
                          <a:latin typeface="NanumBarunGothic Light" panose="020B0603020101020101" pitchFamily="34" charset="-127"/>
                          <a:ea typeface="NanumBarunGothic Light" panose="020B0603020101020101" pitchFamily="34" charset="-127"/>
                        </a:rPr>
                        <a:t>PC1</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fontAlgn="ctr"/>
                      <a:r>
                        <a:rPr lang="en-US" altLang="ko-KR" sz="1000" b="1" i="0" u="none" strike="noStrike" dirty="0">
                          <a:solidFill>
                            <a:srgbClr val="00B050"/>
                          </a:solidFill>
                          <a:effectLst/>
                          <a:latin typeface="NanumBarunGothic Light" panose="020B0603020101020101" pitchFamily="34" charset="-127"/>
                          <a:ea typeface="NanumBarunGothic Light" panose="020B0603020101020101" pitchFamily="34" charset="-127"/>
                        </a:rPr>
                        <a:t>0.22</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ko-KR" sz="1000" b="1" i="0" u="none" strike="noStrike" dirty="0">
                          <a:solidFill>
                            <a:srgbClr val="00B050"/>
                          </a:solidFill>
                          <a:effectLst/>
                          <a:latin typeface="NanumBarunGothic Light" panose="020B0603020101020101" pitchFamily="34" charset="-127"/>
                          <a:ea typeface="NanumBarunGothic Light" panose="020B0603020101020101" pitchFamily="34" charset="-127"/>
                        </a:rPr>
                        <a:t>0.23</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ko-KR" sz="1000" b="0" i="0" u="none" strike="noStrike" dirty="0">
                          <a:solidFill>
                            <a:srgbClr val="000000"/>
                          </a:solidFill>
                          <a:effectLst/>
                          <a:latin typeface="NanumBarunGothic Light" panose="020B0603020101020101" pitchFamily="34" charset="-127"/>
                          <a:ea typeface="NanumBarunGothic Light" panose="020B0603020101020101" pitchFamily="34" charset="-127"/>
                        </a:rPr>
                        <a:t>0.17</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ko-KR" sz="1000" b="0" i="0" u="none" strike="noStrike" dirty="0">
                          <a:solidFill>
                            <a:srgbClr val="000000"/>
                          </a:solidFill>
                          <a:effectLst/>
                          <a:latin typeface="NanumBarunGothic Light" panose="020B0603020101020101" pitchFamily="34" charset="-127"/>
                          <a:ea typeface="NanumBarunGothic Light" panose="020B0603020101020101" pitchFamily="34" charset="-127"/>
                        </a:rPr>
                        <a:t>0.14</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ko-KR" sz="1000" b="1" i="0" u="none" strike="noStrike" dirty="0">
                          <a:solidFill>
                            <a:srgbClr val="00B050"/>
                          </a:solidFill>
                          <a:effectLst/>
                          <a:latin typeface="NanumBarunGothic Light" panose="020B0603020101020101" pitchFamily="34" charset="-127"/>
                          <a:ea typeface="NanumBarunGothic Light" panose="020B0603020101020101" pitchFamily="34" charset="-127"/>
                        </a:rPr>
                        <a:t>0.21</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ko-KR" sz="1000" b="0" i="0" u="none" strike="noStrike" dirty="0">
                          <a:solidFill>
                            <a:srgbClr val="000000"/>
                          </a:solidFill>
                          <a:effectLst/>
                          <a:latin typeface="NanumBarunGothic Light" panose="020B0603020101020101" pitchFamily="34" charset="-127"/>
                          <a:ea typeface="NanumBarunGothic Light" panose="020B0603020101020101" pitchFamily="34" charset="-127"/>
                        </a:rPr>
                        <a:t>0.11</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ko-KR" sz="1000" b="1" i="0" u="none" strike="noStrike" dirty="0">
                          <a:solidFill>
                            <a:srgbClr val="00B050"/>
                          </a:solidFill>
                          <a:effectLst/>
                          <a:latin typeface="NanumBarunGothic Light" panose="020B0603020101020101" pitchFamily="34" charset="-127"/>
                          <a:ea typeface="NanumBarunGothic Light" panose="020B0603020101020101" pitchFamily="34" charset="-127"/>
                        </a:rPr>
                        <a:t>0.22</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ko-KR" sz="1000" b="0" i="0" u="none" strike="noStrike" dirty="0">
                          <a:solidFill>
                            <a:srgbClr val="000000"/>
                          </a:solidFill>
                          <a:effectLst/>
                          <a:latin typeface="NanumBarunGothic Light" panose="020B0603020101020101" pitchFamily="34" charset="-127"/>
                          <a:ea typeface="NanumBarunGothic Light" panose="020B0603020101020101" pitchFamily="34" charset="-127"/>
                        </a:rPr>
                        <a:t>0.04</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ko-KR" sz="1000" b="1" i="0" u="none" strike="noStrike" dirty="0">
                          <a:solidFill>
                            <a:srgbClr val="00B050"/>
                          </a:solidFill>
                          <a:effectLst/>
                          <a:latin typeface="NanumBarunGothic Light" panose="020B0603020101020101" pitchFamily="34" charset="-127"/>
                          <a:ea typeface="NanumBarunGothic Light" panose="020B0603020101020101" pitchFamily="34" charset="-127"/>
                        </a:rPr>
                        <a:t>0.20</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ko-KR" sz="1000" b="1" i="0" u="none" strike="noStrike" dirty="0">
                          <a:solidFill>
                            <a:srgbClr val="00B050"/>
                          </a:solidFill>
                          <a:effectLst/>
                          <a:latin typeface="NanumBarunGothic Light" panose="020B0603020101020101" pitchFamily="34" charset="-127"/>
                          <a:ea typeface="NanumBarunGothic Light" panose="020B0603020101020101" pitchFamily="34" charset="-127"/>
                        </a:rPr>
                        <a:t>0.23</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ko-KR" sz="1000" b="0" i="0" u="none" strike="noStrike">
                          <a:solidFill>
                            <a:srgbClr val="000000"/>
                          </a:solidFill>
                          <a:effectLst/>
                          <a:latin typeface="NanumBarunGothic Light" panose="020B0603020101020101" pitchFamily="34" charset="-127"/>
                          <a:ea typeface="NanumBarunGothic Light" panose="020B0603020101020101" pitchFamily="34" charset="-127"/>
                        </a:rPr>
                        <a:t>0.12</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ko-KR" sz="1000" b="0" i="0" u="none" strike="noStrike" dirty="0">
                          <a:solidFill>
                            <a:srgbClr val="000000"/>
                          </a:solidFill>
                          <a:effectLst/>
                          <a:latin typeface="NanumBarunGothic Light" panose="020B0603020101020101" pitchFamily="34" charset="-127"/>
                          <a:ea typeface="NanumBarunGothic Light" panose="020B0603020101020101" pitchFamily="34" charset="-127"/>
                        </a:rPr>
                        <a:t>0.13</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ko-KR" sz="1000" b="0" i="0" u="none" strike="noStrike">
                          <a:solidFill>
                            <a:srgbClr val="000000"/>
                          </a:solidFill>
                          <a:effectLst/>
                          <a:latin typeface="NanumBarunGothic Light" panose="020B0603020101020101" pitchFamily="34" charset="-127"/>
                          <a:ea typeface="NanumBarunGothic Light" panose="020B0603020101020101" pitchFamily="34" charset="-127"/>
                        </a:rPr>
                        <a:t>0.12</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ko-KR" sz="1000" b="1" i="0" u="none" strike="noStrike" dirty="0">
                          <a:solidFill>
                            <a:srgbClr val="00B050"/>
                          </a:solidFill>
                          <a:effectLst/>
                          <a:latin typeface="NanumBarunGothic Light" panose="020B0603020101020101" pitchFamily="34" charset="-127"/>
                          <a:ea typeface="NanumBarunGothic Light" panose="020B0603020101020101" pitchFamily="34" charset="-127"/>
                        </a:rPr>
                        <a:t>0.20</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ko-KR" sz="1000" b="1" i="0" u="none" strike="noStrike" dirty="0">
                          <a:solidFill>
                            <a:srgbClr val="00B050"/>
                          </a:solidFill>
                          <a:effectLst/>
                          <a:latin typeface="NanumBarunGothic Light" panose="020B0603020101020101" pitchFamily="34" charset="-127"/>
                          <a:ea typeface="NanumBarunGothic Light" panose="020B0603020101020101" pitchFamily="34" charset="-127"/>
                        </a:rPr>
                        <a:t>0.23</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ko-KR" sz="1000" b="1" i="0" u="none" strike="noStrike" dirty="0">
                          <a:solidFill>
                            <a:srgbClr val="00B050"/>
                          </a:solidFill>
                          <a:effectLst/>
                          <a:latin typeface="NanumBarunGothic Light" panose="020B0603020101020101" pitchFamily="34" charset="-127"/>
                          <a:ea typeface="NanumBarunGothic Light" panose="020B0603020101020101" pitchFamily="34" charset="-127"/>
                        </a:rPr>
                        <a:t>0.20</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70737231"/>
                  </a:ext>
                </a:extLst>
              </a:tr>
              <a:tr h="0">
                <a:tc>
                  <a:txBody>
                    <a:bodyPr/>
                    <a:lstStyle/>
                    <a:p>
                      <a:pPr algn="ctr" fontAlgn="ctr"/>
                      <a:r>
                        <a:rPr lang="en-US" sz="1000" b="0" i="0" u="none" strike="noStrike" dirty="0">
                          <a:solidFill>
                            <a:srgbClr val="000000"/>
                          </a:solidFill>
                          <a:effectLst/>
                          <a:latin typeface="NanumBarunGothic Light" panose="020B0603020101020101" pitchFamily="34" charset="-127"/>
                          <a:ea typeface="NanumBarunGothic Light" panose="020B0603020101020101" pitchFamily="34" charset="-127"/>
                        </a:rPr>
                        <a:t>PC2</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fontAlgn="ctr"/>
                      <a:r>
                        <a:rPr lang="en-US" altLang="ko-KR" sz="1000" b="0" i="0" u="none" strike="noStrike" dirty="0">
                          <a:solidFill>
                            <a:srgbClr val="000000"/>
                          </a:solidFill>
                          <a:effectLst/>
                          <a:latin typeface="NanumBarunGothic Light" panose="020B0603020101020101" pitchFamily="34" charset="-127"/>
                          <a:ea typeface="NanumBarunGothic Light" panose="020B0603020101020101" pitchFamily="34" charset="-127"/>
                        </a:rPr>
                        <a:t>0.10</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ko-KR" sz="1000" b="0" i="0" u="none" strike="noStrike" dirty="0">
                          <a:solidFill>
                            <a:srgbClr val="000000"/>
                          </a:solidFill>
                          <a:effectLst/>
                          <a:latin typeface="NanumBarunGothic Light" panose="020B0603020101020101" pitchFamily="34" charset="-127"/>
                          <a:ea typeface="NanumBarunGothic Light" panose="020B0603020101020101" pitchFamily="34" charset="-127"/>
                        </a:rPr>
                        <a:t>-0.05</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ko-KR" sz="1000" b="1" i="0" u="none" strike="noStrike" dirty="0">
                          <a:solidFill>
                            <a:srgbClr val="00B050"/>
                          </a:solidFill>
                          <a:effectLst/>
                          <a:latin typeface="NanumBarunGothic Light" panose="020B0603020101020101" pitchFamily="34" charset="-127"/>
                          <a:ea typeface="NanumBarunGothic Light" panose="020B0603020101020101" pitchFamily="34" charset="-127"/>
                        </a:rPr>
                        <a:t>0.23</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ko-KR" sz="1050" b="1" i="0" u="none" strike="noStrike" dirty="0">
                          <a:solidFill>
                            <a:schemeClr val="accent3"/>
                          </a:solidFill>
                          <a:effectLst/>
                          <a:latin typeface="NanumBarunGothic Light" panose="020B0603020101020101" pitchFamily="34" charset="-127"/>
                          <a:ea typeface="NanumBarunGothic Light" panose="020B0603020101020101" pitchFamily="34" charset="-127"/>
                        </a:rPr>
                        <a:t>0.31</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ko-KR" sz="1000" b="0" i="0" u="none" strike="noStrike" dirty="0">
                          <a:solidFill>
                            <a:srgbClr val="000000"/>
                          </a:solidFill>
                          <a:effectLst/>
                          <a:latin typeface="NanumBarunGothic Light" panose="020B0603020101020101" pitchFamily="34" charset="-127"/>
                          <a:ea typeface="NanumBarunGothic Light" panose="020B0603020101020101" pitchFamily="34" charset="-127"/>
                        </a:rPr>
                        <a:t>-0.15</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ko-KR" sz="1000" b="1" i="0" u="none" strike="noStrike" dirty="0">
                          <a:solidFill>
                            <a:srgbClr val="00B050"/>
                          </a:solidFill>
                          <a:effectLst/>
                          <a:latin typeface="NanumBarunGothic Light" panose="020B0603020101020101" pitchFamily="34" charset="-127"/>
                          <a:ea typeface="NanumBarunGothic Light" panose="020B0603020101020101" pitchFamily="34" charset="-127"/>
                        </a:rPr>
                        <a:t>0.29</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ko-KR" sz="1000" b="0" i="0" u="none" strike="noStrike">
                          <a:solidFill>
                            <a:srgbClr val="000000"/>
                          </a:solidFill>
                          <a:effectLst/>
                          <a:latin typeface="NanumBarunGothic Light" panose="020B0603020101020101" pitchFamily="34" charset="-127"/>
                          <a:ea typeface="NanumBarunGothic Light" panose="020B0603020101020101" pitchFamily="34" charset="-127"/>
                        </a:rPr>
                        <a:t>-0.10</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ko-KR" sz="1000" b="0" i="0" u="none" strike="noStrike" dirty="0">
                          <a:solidFill>
                            <a:srgbClr val="000000"/>
                          </a:solidFill>
                          <a:effectLst/>
                          <a:latin typeface="NanumBarunGothic Light" panose="020B0603020101020101" pitchFamily="34" charset="-127"/>
                          <a:ea typeface="NanumBarunGothic Light" panose="020B0603020101020101" pitchFamily="34" charset="-127"/>
                        </a:rPr>
                        <a:t>0.13</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ko-KR" sz="1000" b="1" i="0" u="none" strike="noStrike" dirty="0">
                          <a:solidFill>
                            <a:srgbClr val="00B050"/>
                          </a:solidFill>
                          <a:effectLst/>
                          <a:latin typeface="NanumBarunGothic Light" panose="020B0603020101020101" pitchFamily="34" charset="-127"/>
                          <a:ea typeface="NanumBarunGothic Light" panose="020B0603020101020101" pitchFamily="34" charset="-127"/>
                        </a:rPr>
                        <a:t>0.18</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ko-KR" sz="1000" b="0" i="0" u="none" strike="noStrike" dirty="0">
                          <a:solidFill>
                            <a:srgbClr val="000000"/>
                          </a:solidFill>
                          <a:effectLst/>
                          <a:latin typeface="NanumBarunGothic Light" panose="020B0603020101020101" pitchFamily="34" charset="-127"/>
                          <a:ea typeface="NanumBarunGothic Light" panose="020B0603020101020101" pitchFamily="34" charset="-127"/>
                        </a:rPr>
                        <a:t>-0.04</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ko-KR" sz="1050" b="1" i="0" u="none" strike="noStrike" dirty="0">
                          <a:solidFill>
                            <a:schemeClr val="accent3"/>
                          </a:solidFill>
                          <a:effectLst/>
                          <a:latin typeface="NanumBarunGothic Light" panose="020B0603020101020101" pitchFamily="34" charset="-127"/>
                          <a:ea typeface="NanumBarunGothic Light" panose="020B0603020101020101" pitchFamily="34" charset="-127"/>
                        </a:rPr>
                        <a:t>0.30</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ko-KR" sz="1000" b="1" i="0" u="none" strike="noStrike" dirty="0">
                          <a:solidFill>
                            <a:srgbClr val="00B050"/>
                          </a:solidFill>
                          <a:effectLst/>
                          <a:latin typeface="NanumBarunGothic Light" panose="020B0603020101020101" pitchFamily="34" charset="-127"/>
                          <a:ea typeface="NanumBarunGothic Light" panose="020B0603020101020101" pitchFamily="34" charset="-127"/>
                        </a:rPr>
                        <a:t>0.24</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ko-KR" sz="1000" b="1" i="0" u="none" strike="noStrike" dirty="0">
                          <a:solidFill>
                            <a:srgbClr val="00B050"/>
                          </a:solidFill>
                          <a:effectLst/>
                          <a:latin typeface="NanumBarunGothic Light" panose="020B0603020101020101" pitchFamily="34" charset="-127"/>
                          <a:ea typeface="NanumBarunGothic Light" panose="020B0603020101020101" pitchFamily="34" charset="-127"/>
                        </a:rPr>
                        <a:t>0.26</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ko-KR" sz="1000" b="0" i="0" u="none" strike="noStrike" dirty="0">
                          <a:solidFill>
                            <a:srgbClr val="000000"/>
                          </a:solidFill>
                          <a:effectLst/>
                          <a:latin typeface="NanumBarunGothic Light" panose="020B0603020101020101" pitchFamily="34" charset="-127"/>
                          <a:ea typeface="NanumBarunGothic Light" panose="020B0603020101020101" pitchFamily="34" charset="-127"/>
                        </a:rPr>
                        <a:t>0.14</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ko-KR" sz="1000" b="0" i="0" u="none" strike="noStrike" dirty="0">
                          <a:solidFill>
                            <a:srgbClr val="000000"/>
                          </a:solidFill>
                          <a:effectLst/>
                          <a:latin typeface="NanumBarunGothic Light" panose="020B0603020101020101" pitchFamily="34" charset="-127"/>
                          <a:ea typeface="NanumBarunGothic Light" panose="020B0603020101020101" pitchFamily="34" charset="-127"/>
                        </a:rPr>
                        <a:t>-0.01</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ko-KR" sz="1000" b="0" i="0" u="none" strike="noStrike" dirty="0">
                          <a:solidFill>
                            <a:srgbClr val="000000"/>
                          </a:solidFill>
                          <a:effectLst/>
                          <a:latin typeface="NanumBarunGothic Light" panose="020B0603020101020101" pitchFamily="34" charset="-127"/>
                          <a:ea typeface="NanumBarunGothic Light" panose="020B0603020101020101" pitchFamily="34" charset="-127"/>
                        </a:rPr>
                        <a:t>-0.10</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06248799"/>
                  </a:ext>
                </a:extLst>
              </a:tr>
              <a:tr h="0">
                <a:tc>
                  <a:txBody>
                    <a:bodyPr/>
                    <a:lstStyle/>
                    <a:p>
                      <a:pPr algn="ctr" fontAlgn="ctr"/>
                      <a:r>
                        <a:rPr lang="en-US" sz="1000" b="0" i="0" u="none" strike="noStrike" dirty="0">
                          <a:solidFill>
                            <a:srgbClr val="000000"/>
                          </a:solidFill>
                          <a:effectLst/>
                          <a:latin typeface="NanumBarunGothic Light" panose="020B0603020101020101" pitchFamily="34" charset="-127"/>
                          <a:ea typeface="NanumBarunGothic Light" panose="020B0603020101020101" pitchFamily="34" charset="-127"/>
                        </a:rPr>
                        <a:t>PC3</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fontAlgn="ctr"/>
                      <a:r>
                        <a:rPr lang="en-US" altLang="ko-KR" sz="1000" b="0" i="0" u="none" strike="noStrike" dirty="0">
                          <a:solidFill>
                            <a:srgbClr val="000000"/>
                          </a:solidFill>
                          <a:effectLst/>
                          <a:latin typeface="NanumBarunGothic Light" panose="020B0603020101020101" pitchFamily="34" charset="-127"/>
                          <a:ea typeface="NanumBarunGothic Light" panose="020B0603020101020101" pitchFamily="34" charset="-127"/>
                        </a:rPr>
                        <a:t>-0.14</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ko-KR" sz="1000" b="0" i="0" u="none" strike="noStrike">
                          <a:solidFill>
                            <a:srgbClr val="000000"/>
                          </a:solidFill>
                          <a:effectLst/>
                          <a:latin typeface="NanumBarunGothic Light" panose="020B0603020101020101" pitchFamily="34" charset="-127"/>
                          <a:ea typeface="NanumBarunGothic Light" panose="020B0603020101020101" pitchFamily="34" charset="-127"/>
                        </a:rPr>
                        <a:t>-0.13</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ko-KR" sz="1000" b="0" i="0" u="none" strike="noStrike">
                          <a:solidFill>
                            <a:srgbClr val="000000"/>
                          </a:solidFill>
                          <a:effectLst/>
                          <a:latin typeface="NanumBarunGothic Light" panose="020B0603020101020101" pitchFamily="34" charset="-127"/>
                          <a:ea typeface="NanumBarunGothic Light" panose="020B0603020101020101" pitchFamily="34" charset="-127"/>
                        </a:rPr>
                        <a:t>-0.15</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ko-KR" sz="1000" b="0" i="0" u="none" strike="noStrike">
                          <a:solidFill>
                            <a:srgbClr val="000000"/>
                          </a:solidFill>
                          <a:effectLst/>
                          <a:latin typeface="NanumBarunGothic Light" panose="020B0603020101020101" pitchFamily="34" charset="-127"/>
                          <a:ea typeface="NanumBarunGothic Light" panose="020B0603020101020101" pitchFamily="34" charset="-127"/>
                        </a:rPr>
                        <a:t>-0.11</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ko-KR" sz="1000" b="0" i="0" u="none" strike="noStrike">
                          <a:solidFill>
                            <a:srgbClr val="000000"/>
                          </a:solidFill>
                          <a:effectLst/>
                          <a:latin typeface="NanumBarunGothic Light" panose="020B0603020101020101" pitchFamily="34" charset="-127"/>
                          <a:ea typeface="NanumBarunGothic Light" panose="020B0603020101020101" pitchFamily="34" charset="-127"/>
                        </a:rPr>
                        <a:t>-0.04</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ko-KR" sz="1000" b="0" i="0" u="none" strike="noStrike">
                          <a:solidFill>
                            <a:srgbClr val="000000"/>
                          </a:solidFill>
                          <a:effectLst/>
                          <a:latin typeface="NanumBarunGothic Light" panose="020B0603020101020101" pitchFamily="34" charset="-127"/>
                          <a:ea typeface="NanumBarunGothic Light" panose="020B0603020101020101" pitchFamily="34" charset="-127"/>
                        </a:rPr>
                        <a:t>0.17</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ko-KR" sz="1000" b="0" i="0" u="none" strike="noStrike">
                          <a:solidFill>
                            <a:srgbClr val="000000"/>
                          </a:solidFill>
                          <a:effectLst/>
                          <a:latin typeface="NanumBarunGothic Light" panose="020B0603020101020101" pitchFamily="34" charset="-127"/>
                          <a:ea typeface="NanumBarunGothic Light" panose="020B0603020101020101" pitchFamily="34" charset="-127"/>
                        </a:rPr>
                        <a:t>-0.11</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ko-KR" sz="1000" b="1" i="0" u="none" strike="noStrike" dirty="0">
                          <a:solidFill>
                            <a:srgbClr val="00B050"/>
                          </a:solidFill>
                          <a:effectLst/>
                          <a:latin typeface="NanumBarunGothic Light" panose="020B0603020101020101" pitchFamily="34" charset="-127"/>
                          <a:ea typeface="NanumBarunGothic Light" panose="020B0603020101020101" pitchFamily="34" charset="-127"/>
                        </a:rPr>
                        <a:t>0.28</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ko-KR" sz="1000" b="0" i="0" u="none" strike="noStrike">
                          <a:solidFill>
                            <a:srgbClr val="000000"/>
                          </a:solidFill>
                          <a:effectLst/>
                          <a:latin typeface="NanumBarunGothic Light" panose="020B0603020101020101" pitchFamily="34" charset="-127"/>
                          <a:ea typeface="NanumBarunGothic Light" panose="020B0603020101020101" pitchFamily="34" charset="-127"/>
                        </a:rPr>
                        <a:t>0.00</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ko-KR" sz="1000" b="0" i="0" u="none" strike="noStrike">
                          <a:solidFill>
                            <a:srgbClr val="000000"/>
                          </a:solidFill>
                          <a:effectLst/>
                          <a:latin typeface="NanumBarunGothic Light" panose="020B0603020101020101" pitchFamily="34" charset="-127"/>
                          <a:ea typeface="NanumBarunGothic Light" panose="020B0603020101020101" pitchFamily="34" charset="-127"/>
                        </a:rPr>
                        <a:t>-0.11</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ko-KR" sz="1000" b="0" i="0" u="none" strike="noStrike">
                          <a:solidFill>
                            <a:srgbClr val="000000"/>
                          </a:solidFill>
                          <a:effectLst/>
                          <a:latin typeface="NanumBarunGothic Light" panose="020B0603020101020101" pitchFamily="34" charset="-127"/>
                          <a:ea typeface="NanumBarunGothic Light" panose="020B0603020101020101" pitchFamily="34" charset="-127"/>
                        </a:rPr>
                        <a:t>-0.02</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ko-KR" sz="1000" b="1" i="0" u="none" strike="noStrike" dirty="0">
                          <a:solidFill>
                            <a:srgbClr val="00B050"/>
                          </a:solidFill>
                          <a:effectLst/>
                          <a:latin typeface="NanumBarunGothic Light" panose="020B0603020101020101" pitchFamily="34" charset="-127"/>
                          <a:ea typeface="NanumBarunGothic Light" panose="020B0603020101020101" pitchFamily="34" charset="-127"/>
                        </a:rPr>
                        <a:t>0.27</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ko-KR" sz="1000" b="1" i="0" u="none" strike="noStrike" dirty="0">
                          <a:solidFill>
                            <a:schemeClr val="accent2"/>
                          </a:solidFill>
                          <a:effectLst/>
                          <a:latin typeface="NanumBarunGothic Light" panose="020B0603020101020101" pitchFamily="34" charset="-127"/>
                          <a:ea typeface="NanumBarunGothic Light" panose="020B0603020101020101" pitchFamily="34" charset="-127"/>
                        </a:rPr>
                        <a:t>-0.27</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ko-KR" sz="1000" b="0" i="0" u="none" strike="noStrike">
                          <a:solidFill>
                            <a:srgbClr val="000000"/>
                          </a:solidFill>
                          <a:effectLst/>
                          <a:latin typeface="NanumBarunGothic Light" panose="020B0603020101020101" pitchFamily="34" charset="-127"/>
                          <a:ea typeface="NanumBarunGothic Light" panose="020B0603020101020101" pitchFamily="34" charset="-127"/>
                        </a:rPr>
                        <a:t>-0.08</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ko-KR" sz="1000" b="0" i="0" u="none" strike="noStrike" dirty="0">
                          <a:solidFill>
                            <a:srgbClr val="000000"/>
                          </a:solidFill>
                          <a:effectLst/>
                          <a:latin typeface="NanumBarunGothic Light" panose="020B0603020101020101" pitchFamily="34" charset="-127"/>
                          <a:ea typeface="NanumBarunGothic Light" panose="020B0603020101020101" pitchFamily="34" charset="-127"/>
                        </a:rPr>
                        <a:t>0.00</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ko-KR" sz="1000" b="0" i="0" u="none" strike="noStrike" dirty="0">
                          <a:solidFill>
                            <a:srgbClr val="000000"/>
                          </a:solidFill>
                          <a:effectLst/>
                          <a:latin typeface="NanumBarunGothic Light" panose="020B0603020101020101" pitchFamily="34" charset="-127"/>
                          <a:ea typeface="NanumBarunGothic Light" panose="020B0603020101020101" pitchFamily="34" charset="-127"/>
                        </a:rPr>
                        <a:t>-0.01</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98342885"/>
                  </a:ext>
                </a:extLst>
              </a:tr>
              <a:tr h="0">
                <a:tc>
                  <a:txBody>
                    <a:bodyPr/>
                    <a:lstStyle/>
                    <a:p>
                      <a:pPr algn="ctr" fontAlgn="ctr"/>
                      <a:endParaRPr lang="en-US" sz="1000" b="0" i="0" u="none" strike="noStrike" dirty="0">
                        <a:solidFill>
                          <a:srgbClr val="000000"/>
                        </a:solidFill>
                        <a:effectLst/>
                        <a:latin typeface="NanumBarunGothic Light" panose="020B0603020101020101" pitchFamily="34" charset="-127"/>
                        <a:ea typeface="NanumBarunGothic Light" panose="020B0603020101020101" pitchFamily="34" charset="-127"/>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fontAlgn="ctr"/>
                      <a:r>
                        <a:rPr lang="en-US" sz="1000" b="0" i="0" u="none" strike="noStrike" dirty="0">
                          <a:solidFill>
                            <a:srgbClr val="000000"/>
                          </a:solidFill>
                          <a:effectLst/>
                          <a:latin typeface="NanumBarunGothic Light" panose="020B0603020101020101" pitchFamily="34" charset="-127"/>
                          <a:ea typeface="NanumBarunGothic Light" panose="020B0603020101020101" pitchFamily="34" charset="-127"/>
                        </a:rPr>
                        <a:t>Total.CO2_diff</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fontAlgn="ctr"/>
                      <a:r>
                        <a:rPr lang="en-US" sz="1000" b="0" i="0" u="none" strike="noStrike" dirty="0">
                          <a:solidFill>
                            <a:srgbClr val="000000"/>
                          </a:solidFill>
                          <a:effectLst/>
                          <a:latin typeface="NanumBarunGothic Light" panose="020B0603020101020101" pitchFamily="34" charset="-127"/>
                          <a:ea typeface="NanumBarunGothic Light" panose="020B0603020101020101" pitchFamily="34" charset="-127"/>
                        </a:rPr>
                        <a:t>Coal.CO2_diff</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fontAlgn="ctr"/>
                      <a:r>
                        <a:rPr lang="en-US" sz="1000" b="0" i="0" u="none" strike="noStrike" dirty="0">
                          <a:solidFill>
                            <a:srgbClr val="000000"/>
                          </a:solidFill>
                          <a:effectLst/>
                          <a:latin typeface="NanumBarunGothic Light" panose="020B0603020101020101" pitchFamily="34" charset="-127"/>
                          <a:ea typeface="NanumBarunGothic Light" panose="020B0603020101020101" pitchFamily="34" charset="-127"/>
                        </a:rPr>
                        <a:t>Oil.CO2_diff</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fontAlgn="ctr"/>
                      <a:r>
                        <a:rPr lang="en-US" sz="1000" b="0" i="0" u="none" strike="noStrike" dirty="0">
                          <a:solidFill>
                            <a:srgbClr val="000000"/>
                          </a:solidFill>
                          <a:effectLst/>
                          <a:latin typeface="NanumBarunGothic Light" panose="020B0603020101020101" pitchFamily="34" charset="-127"/>
                          <a:ea typeface="NanumBarunGothic Light" panose="020B0603020101020101" pitchFamily="34" charset="-127"/>
                        </a:rPr>
                        <a:t>Gas.CO2_diff</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fontAlgn="ctr"/>
                      <a:r>
                        <a:rPr lang="en-US" sz="1000" b="0" i="0" u="none" strike="noStrike">
                          <a:solidFill>
                            <a:srgbClr val="000000"/>
                          </a:solidFill>
                          <a:effectLst/>
                          <a:latin typeface="NanumBarunGothic Light" panose="020B0603020101020101" pitchFamily="34" charset="-127"/>
                          <a:ea typeface="NanumBarunGothic Light" panose="020B0603020101020101" pitchFamily="34" charset="-127"/>
                        </a:rPr>
                        <a:t>Cement.CO2_diff</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fontAlgn="ctr"/>
                      <a:r>
                        <a:rPr lang="en-US" sz="1000" b="0" i="0" u="none" strike="noStrike" dirty="0">
                          <a:solidFill>
                            <a:srgbClr val="000000"/>
                          </a:solidFill>
                          <a:effectLst/>
                          <a:latin typeface="NanumBarunGothic Light" panose="020B0603020101020101" pitchFamily="34" charset="-127"/>
                          <a:ea typeface="NanumBarunGothic Light" panose="020B0603020101020101" pitchFamily="34" charset="-127"/>
                        </a:rPr>
                        <a:t>Flaring.CO2_diff</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fontAlgn="ctr"/>
                      <a:r>
                        <a:rPr lang="en-US" sz="1000" b="0" i="0" u="none" strike="noStrike">
                          <a:solidFill>
                            <a:srgbClr val="000000"/>
                          </a:solidFill>
                          <a:effectLst/>
                          <a:latin typeface="NanumBarunGothic Light" panose="020B0603020101020101" pitchFamily="34" charset="-127"/>
                          <a:ea typeface="NanumBarunGothic Light" panose="020B0603020101020101" pitchFamily="34" charset="-127"/>
                        </a:rPr>
                        <a:t>Other.CO2_diff</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fontAlgn="ctr"/>
                      <a:r>
                        <a:rPr lang="en-US" sz="1000" b="0" i="0" u="none" strike="noStrike">
                          <a:solidFill>
                            <a:srgbClr val="000000"/>
                          </a:solidFill>
                          <a:effectLst/>
                          <a:latin typeface="NanumBarunGothic Light" panose="020B0603020101020101" pitchFamily="34" charset="-127"/>
                          <a:ea typeface="NanumBarunGothic Light" panose="020B0603020101020101" pitchFamily="34" charset="-127"/>
                        </a:rPr>
                        <a:t>Per.Capita.CO2_diff</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fontAlgn="ctr"/>
                      <a:r>
                        <a:rPr lang="en-US" sz="1000" b="0" i="0" u="none" strike="noStrike" dirty="0" err="1">
                          <a:solidFill>
                            <a:srgbClr val="000000"/>
                          </a:solidFill>
                          <a:effectLst/>
                          <a:latin typeface="NanumBarunGothic Light" panose="020B0603020101020101" pitchFamily="34" charset="-127"/>
                          <a:ea typeface="NanumBarunGothic Light" panose="020B0603020101020101" pitchFamily="34" charset="-127"/>
                        </a:rPr>
                        <a:t>Total.Energy.Production_diff</a:t>
                      </a:r>
                      <a:endParaRPr lang="en-US" sz="1000" b="0" i="0" u="none" strike="noStrike" dirty="0">
                        <a:solidFill>
                          <a:srgbClr val="000000"/>
                        </a:solidFill>
                        <a:effectLst/>
                        <a:latin typeface="NanumBarunGothic Light" panose="020B0603020101020101" pitchFamily="34" charset="-127"/>
                        <a:ea typeface="NanumBarunGothic Light" panose="020B0603020101020101" pitchFamily="34" charset="-127"/>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fontAlgn="ctr"/>
                      <a:r>
                        <a:rPr lang="en-US" sz="1000" b="0" i="0" u="none" strike="noStrike">
                          <a:solidFill>
                            <a:srgbClr val="000000"/>
                          </a:solidFill>
                          <a:effectLst/>
                          <a:latin typeface="NanumBarunGothic Light" panose="020B0603020101020101" pitchFamily="34" charset="-127"/>
                          <a:ea typeface="NanumBarunGothic Light" panose="020B0603020101020101" pitchFamily="34" charset="-127"/>
                        </a:rPr>
                        <a:t>Coal.Energy_diff</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fontAlgn="ctr"/>
                      <a:r>
                        <a:rPr lang="en-US" sz="1000" b="0" i="0" u="none" strike="noStrike" dirty="0" err="1">
                          <a:solidFill>
                            <a:srgbClr val="000000"/>
                          </a:solidFill>
                          <a:effectLst/>
                          <a:latin typeface="NanumBarunGothic Light" panose="020B0603020101020101" pitchFamily="34" charset="-127"/>
                          <a:ea typeface="NanumBarunGothic Light" panose="020B0603020101020101" pitchFamily="34" charset="-127"/>
                        </a:rPr>
                        <a:t>Gas.Energy_diff</a:t>
                      </a:r>
                      <a:endParaRPr lang="en-US" sz="1000" b="0" i="0" u="none" strike="noStrike" dirty="0">
                        <a:solidFill>
                          <a:srgbClr val="000000"/>
                        </a:solidFill>
                        <a:effectLst/>
                        <a:latin typeface="NanumBarunGothic Light" panose="020B0603020101020101" pitchFamily="34" charset="-127"/>
                        <a:ea typeface="NanumBarunGothic Light" panose="020B0603020101020101" pitchFamily="34" charset="-127"/>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fontAlgn="ctr"/>
                      <a:r>
                        <a:rPr lang="en-US" sz="1000" b="0" i="0" u="none" strike="noStrike" dirty="0" err="1">
                          <a:solidFill>
                            <a:srgbClr val="000000"/>
                          </a:solidFill>
                          <a:effectLst/>
                          <a:latin typeface="NanumBarunGothic Light" panose="020B0603020101020101" pitchFamily="34" charset="-127"/>
                          <a:ea typeface="NanumBarunGothic Light" panose="020B0603020101020101" pitchFamily="34" charset="-127"/>
                        </a:rPr>
                        <a:t>Petroleum.and.other.liquids.Energy_diff</a:t>
                      </a:r>
                      <a:endParaRPr lang="en-US" sz="1000" b="0" i="0" u="none" strike="noStrike" dirty="0">
                        <a:solidFill>
                          <a:srgbClr val="000000"/>
                        </a:solidFill>
                        <a:effectLst/>
                        <a:latin typeface="NanumBarunGothic Light" panose="020B0603020101020101" pitchFamily="34" charset="-127"/>
                        <a:ea typeface="NanumBarunGothic Light" panose="020B0603020101020101" pitchFamily="34" charset="-127"/>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fontAlgn="ctr"/>
                      <a:r>
                        <a:rPr lang="en-US" sz="1000" b="0" i="0" u="none" strike="noStrike" dirty="0" err="1">
                          <a:solidFill>
                            <a:srgbClr val="000000"/>
                          </a:solidFill>
                          <a:effectLst/>
                          <a:latin typeface="NanumBarunGothic Light" panose="020B0603020101020101" pitchFamily="34" charset="-127"/>
                          <a:ea typeface="NanumBarunGothic Light" panose="020B0603020101020101" pitchFamily="34" charset="-127"/>
                        </a:rPr>
                        <a:t>Nuclear.Energy_diff</a:t>
                      </a:r>
                      <a:endParaRPr lang="en-US" sz="1000" b="0" i="0" u="none" strike="noStrike" dirty="0">
                        <a:solidFill>
                          <a:srgbClr val="000000"/>
                        </a:solidFill>
                        <a:effectLst/>
                        <a:latin typeface="NanumBarunGothic Light" panose="020B0603020101020101" pitchFamily="34" charset="-127"/>
                        <a:ea typeface="NanumBarunGothic Light" panose="020B0603020101020101" pitchFamily="34" charset="-127"/>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fontAlgn="ctr"/>
                      <a:r>
                        <a:rPr lang="en-US" sz="1000" b="0" i="0" u="none" strike="noStrike" dirty="0" err="1">
                          <a:solidFill>
                            <a:srgbClr val="000000"/>
                          </a:solidFill>
                          <a:effectLst/>
                          <a:latin typeface="NanumBarunGothic Light" panose="020B0603020101020101" pitchFamily="34" charset="-127"/>
                          <a:ea typeface="NanumBarunGothic Light" panose="020B0603020101020101" pitchFamily="34" charset="-127"/>
                        </a:rPr>
                        <a:t>Renewables.and.other.Energy_diff</a:t>
                      </a:r>
                      <a:endParaRPr lang="en-US" sz="1000" b="0" i="0" u="none" strike="noStrike" dirty="0">
                        <a:solidFill>
                          <a:srgbClr val="000000"/>
                        </a:solidFill>
                        <a:effectLst/>
                        <a:latin typeface="NanumBarunGothic Light" panose="020B0603020101020101" pitchFamily="34" charset="-127"/>
                        <a:ea typeface="NanumBarunGothic Light" panose="020B0603020101020101" pitchFamily="34" charset="-127"/>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fontAlgn="ctr"/>
                      <a:r>
                        <a:rPr lang="en-US" sz="1000" b="0" i="0" u="none" strike="noStrike" dirty="0">
                          <a:solidFill>
                            <a:srgbClr val="000000"/>
                          </a:solidFill>
                          <a:effectLst/>
                          <a:latin typeface="NanumBarunGothic Light" panose="020B0603020101020101" pitchFamily="34" charset="-127"/>
                          <a:ea typeface="NanumBarunGothic Light" panose="020B0603020101020101" pitchFamily="34" charset="-127"/>
                        </a:rPr>
                        <a:t>CH4_diff</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fontAlgn="ctr"/>
                      <a:r>
                        <a:rPr lang="en-US" sz="1000" b="0" i="0" u="none" strike="noStrike" dirty="0" err="1">
                          <a:solidFill>
                            <a:srgbClr val="000000"/>
                          </a:solidFill>
                          <a:effectLst/>
                          <a:latin typeface="NanumBarunGothic Light" panose="020B0603020101020101" pitchFamily="34" charset="-127"/>
                          <a:ea typeface="NanumBarunGothic Light" panose="020B0603020101020101" pitchFamily="34" charset="-127"/>
                        </a:rPr>
                        <a:t>Population_diff</a:t>
                      </a:r>
                      <a:endParaRPr lang="en-US" sz="1000" b="0" i="0" u="none" strike="noStrike" dirty="0">
                        <a:solidFill>
                          <a:srgbClr val="000000"/>
                        </a:solidFill>
                        <a:effectLst/>
                        <a:latin typeface="NanumBarunGothic Light" panose="020B0603020101020101" pitchFamily="34" charset="-127"/>
                        <a:ea typeface="NanumBarunGothic Light" panose="020B0603020101020101" pitchFamily="34" charset="-127"/>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689177663"/>
                  </a:ext>
                </a:extLst>
              </a:tr>
              <a:tr h="0">
                <a:tc>
                  <a:txBody>
                    <a:bodyPr/>
                    <a:lstStyle/>
                    <a:p>
                      <a:pPr algn="ctr" fontAlgn="ctr"/>
                      <a:r>
                        <a:rPr lang="en-US" sz="1000" b="0" i="0" u="none" strike="noStrike" dirty="0">
                          <a:solidFill>
                            <a:srgbClr val="000000"/>
                          </a:solidFill>
                          <a:effectLst/>
                          <a:latin typeface="NanumBarunGothic Light" panose="020B0603020101020101" pitchFamily="34" charset="-127"/>
                          <a:ea typeface="NanumBarunGothic Light" panose="020B0603020101020101" pitchFamily="34" charset="-127"/>
                        </a:rPr>
                        <a:t>PC1</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fontAlgn="ctr"/>
                      <a:r>
                        <a:rPr lang="en-US" altLang="ko-KR" sz="1000" b="1" i="0" u="none" strike="noStrike" dirty="0">
                          <a:solidFill>
                            <a:srgbClr val="00B050"/>
                          </a:solidFill>
                          <a:effectLst/>
                          <a:latin typeface="NanumBarunGothic Light" panose="020B0603020101020101" pitchFamily="34" charset="-127"/>
                          <a:ea typeface="NanumBarunGothic Light" panose="020B0603020101020101" pitchFamily="34" charset="-127"/>
                        </a:rPr>
                        <a:t>0.21</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ko-KR" sz="1000" b="1" i="0" u="none" strike="noStrike">
                          <a:solidFill>
                            <a:srgbClr val="00B050"/>
                          </a:solidFill>
                          <a:effectLst/>
                          <a:latin typeface="NanumBarunGothic Light" panose="020B0603020101020101" pitchFamily="34" charset="-127"/>
                          <a:ea typeface="NanumBarunGothic Light" panose="020B0603020101020101" pitchFamily="34" charset="-127"/>
                        </a:rPr>
                        <a:t>0.20</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ko-KR" sz="1000" b="1" i="0" u="none" strike="noStrike">
                          <a:solidFill>
                            <a:srgbClr val="00B050"/>
                          </a:solidFill>
                          <a:effectLst/>
                          <a:latin typeface="NanumBarunGothic Light" panose="020B0603020101020101" pitchFamily="34" charset="-127"/>
                          <a:ea typeface="NanumBarunGothic Light" panose="020B0603020101020101" pitchFamily="34" charset="-127"/>
                        </a:rPr>
                        <a:t>0.19</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ko-KR" sz="1000" b="1" i="0" u="none" strike="noStrike">
                          <a:solidFill>
                            <a:srgbClr val="00B050"/>
                          </a:solidFill>
                          <a:effectLst/>
                          <a:latin typeface="NanumBarunGothic Light" panose="020B0603020101020101" pitchFamily="34" charset="-127"/>
                          <a:ea typeface="NanumBarunGothic Light" panose="020B0603020101020101" pitchFamily="34" charset="-127"/>
                        </a:rPr>
                        <a:t>0.19</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ko-KR" sz="1000" b="1" i="0" u="none" strike="noStrike" dirty="0">
                          <a:solidFill>
                            <a:srgbClr val="00B050"/>
                          </a:solidFill>
                          <a:effectLst/>
                          <a:latin typeface="NanumBarunGothic Light" panose="020B0603020101020101" pitchFamily="34" charset="-127"/>
                          <a:ea typeface="NanumBarunGothic Light" panose="020B0603020101020101" pitchFamily="34" charset="-127"/>
                        </a:rPr>
                        <a:t>0.20</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ko-KR" sz="1000" b="0" i="0" u="none" strike="noStrike">
                          <a:solidFill>
                            <a:srgbClr val="000000"/>
                          </a:solidFill>
                          <a:effectLst/>
                          <a:latin typeface="NanumBarunGothic Light" panose="020B0603020101020101" pitchFamily="34" charset="-127"/>
                          <a:ea typeface="NanumBarunGothic Light" panose="020B0603020101020101" pitchFamily="34" charset="-127"/>
                        </a:rPr>
                        <a:t>0.09</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ko-KR" sz="1000" b="1" i="0" u="none" strike="noStrike" dirty="0">
                          <a:solidFill>
                            <a:srgbClr val="00B050"/>
                          </a:solidFill>
                          <a:effectLst/>
                          <a:latin typeface="NanumBarunGothic Light" panose="020B0603020101020101" pitchFamily="34" charset="-127"/>
                          <a:ea typeface="NanumBarunGothic Light" panose="020B0603020101020101" pitchFamily="34" charset="-127"/>
                        </a:rPr>
                        <a:t>0.21</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ko-KR" sz="1000" b="0" i="0" u="none" strike="noStrike">
                          <a:solidFill>
                            <a:srgbClr val="000000"/>
                          </a:solidFill>
                          <a:effectLst/>
                          <a:latin typeface="NanumBarunGothic Light" panose="020B0603020101020101" pitchFamily="34" charset="-127"/>
                          <a:ea typeface="NanumBarunGothic Light" panose="020B0603020101020101" pitchFamily="34" charset="-127"/>
                        </a:rPr>
                        <a:t>0.02</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ko-KR" sz="1000" b="1" i="0" u="none" strike="noStrike">
                          <a:solidFill>
                            <a:srgbClr val="00B050"/>
                          </a:solidFill>
                          <a:effectLst/>
                          <a:latin typeface="NanumBarunGothic Light" panose="020B0603020101020101" pitchFamily="34" charset="-127"/>
                          <a:ea typeface="NanumBarunGothic Light" panose="020B0603020101020101" pitchFamily="34" charset="-127"/>
                        </a:rPr>
                        <a:t>0.21</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ko-KR" sz="1000" b="1" i="0" u="none" strike="noStrike" dirty="0">
                          <a:solidFill>
                            <a:srgbClr val="00B050"/>
                          </a:solidFill>
                          <a:effectLst/>
                          <a:latin typeface="NanumBarunGothic Light" panose="020B0603020101020101" pitchFamily="34" charset="-127"/>
                          <a:ea typeface="NanumBarunGothic Light" panose="020B0603020101020101" pitchFamily="34" charset="-127"/>
                        </a:rPr>
                        <a:t>0.19</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ko-KR" sz="1000" b="0" i="0" u="none" strike="noStrike">
                          <a:solidFill>
                            <a:srgbClr val="000000"/>
                          </a:solidFill>
                          <a:effectLst/>
                          <a:latin typeface="NanumBarunGothic Light" panose="020B0603020101020101" pitchFamily="34" charset="-127"/>
                          <a:ea typeface="NanumBarunGothic Light" panose="020B0603020101020101" pitchFamily="34" charset="-127"/>
                        </a:rPr>
                        <a:t>0.14</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ko-KR" sz="1000" b="0" i="0" u="none" strike="noStrike" dirty="0">
                          <a:solidFill>
                            <a:srgbClr val="000000"/>
                          </a:solidFill>
                          <a:effectLst/>
                          <a:latin typeface="NanumBarunGothic Light" panose="020B0603020101020101" pitchFamily="34" charset="-127"/>
                          <a:ea typeface="NanumBarunGothic Light" panose="020B0603020101020101" pitchFamily="34" charset="-127"/>
                        </a:rPr>
                        <a:t>0.09</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ko-KR" sz="1000" b="0" i="0" u="none" strike="noStrike">
                          <a:solidFill>
                            <a:srgbClr val="000000"/>
                          </a:solidFill>
                          <a:effectLst/>
                          <a:latin typeface="NanumBarunGothic Light" panose="020B0603020101020101" pitchFamily="34" charset="-127"/>
                          <a:ea typeface="NanumBarunGothic Light" panose="020B0603020101020101" pitchFamily="34" charset="-127"/>
                        </a:rPr>
                        <a:t>0.16</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ko-KR" sz="1000" b="1" i="0" u="none" strike="noStrike" dirty="0">
                          <a:solidFill>
                            <a:srgbClr val="00B050"/>
                          </a:solidFill>
                          <a:effectLst/>
                          <a:latin typeface="NanumBarunGothic Light" panose="020B0603020101020101" pitchFamily="34" charset="-127"/>
                          <a:ea typeface="NanumBarunGothic Light" panose="020B0603020101020101" pitchFamily="34" charset="-127"/>
                        </a:rPr>
                        <a:t>0.22</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ko-KR" sz="1000" b="0" i="0" u="none" strike="noStrike">
                          <a:solidFill>
                            <a:srgbClr val="000000"/>
                          </a:solidFill>
                          <a:effectLst/>
                          <a:latin typeface="NanumBarunGothic Light" panose="020B0603020101020101" pitchFamily="34" charset="-127"/>
                          <a:ea typeface="NanumBarunGothic Light" panose="020B0603020101020101" pitchFamily="34" charset="-127"/>
                        </a:rPr>
                        <a:t>0.16</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ko-KR" sz="1000" b="0" i="0" u="none" strike="noStrike" dirty="0">
                          <a:solidFill>
                            <a:srgbClr val="000000"/>
                          </a:solidFill>
                          <a:effectLst/>
                          <a:latin typeface="NanumBarunGothic Light" panose="020B0603020101020101" pitchFamily="34" charset="-127"/>
                          <a:ea typeface="NanumBarunGothic Light" panose="020B0603020101020101" pitchFamily="34" charset="-127"/>
                        </a:rPr>
                        <a:t>0.15</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54007894"/>
                  </a:ext>
                </a:extLst>
              </a:tr>
              <a:tr h="0">
                <a:tc>
                  <a:txBody>
                    <a:bodyPr/>
                    <a:lstStyle/>
                    <a:p>
                      <a:pPr algn="ctr" fontAlgn="ctr"/>
                      <a:r>
                        <a:rPr lang="en-US" sz="1000" b="0" i="0" u="none" strike="noStrike" dirty="0">
                          <a:solidFill>
                            <a:srgbClr val="000000"/>
                          </a:solidFill>
                          <a:effectLst/>
                          <a:latin typeface="NanumBarunGothic Light" panose="020B0603020101020101" pitchFamily="34" charset="-127"/>
                          <a:ea typeface="NanumBarunGothic Light" panose="020B0603020101020101" pitchFamily="34" charset="-127"/>
                        </a:rPr>
                        <a:t>PC2</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fontAlgn="ctr"/>
                      <a:r>
                        <a:rPr lang="en-US" altLang="ko-KR" sz="1000" b="1" i="0" u="none" strike="noStrike" dirty="0">
                          <a:solidFill>
                            <a:schemeClr val="accent2"/>
                          </a:solidFill>
                          <a:effectLst/>
                          <a:latin typeface="NanumBarunGothic Light" panose="020B0603020101020101" pitchFamily="34" charset="-127"/>
                          <a:ea typeface="NanumBarunGothic Light" panose="020B0603020101020101" pitchFamily="34" charset="-127"/>
                        </a:rPr>
                        <a:t>-0.18</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ko-KR" sz="1000" b="1" i="0" u="none" strike="noStrike" dirty="0">
                          <a:solidFill>
                            <a:schemeClr val="accent2"/>
                          </a:solidFill>
                          <a:effectLst/>
                          <a:latin typeface="NanumBarunGothic Light" panose="020B0603020101020101" pitchFamily="34" charset="-127"/>
                          <a:ea typeface="NanumBarunGothic Light" panose="020B0603020101020101" pitchFamily="34" charset="-127"/>
                        </a:rPr>
                        <a:t>-0.21</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ko-KR" sz="1000" b="0" i="0" u="none" strike="noStrike" dirty="0">
                          <a:solidFill>
                            <a:srgbClr val="000000"/>
                          </a:solidFill>
                          <a:effectLst/>
                          <a:latin typeface="NanumBarunGothic Light" panose="020B0603020101020101" pitchFamily="34" charset="-127"/>
                          <a:ea typeface="NanumBarunGothic Light" panose="020B0603020101020101" pitchFamily="34" charset="-127"/>
                        </a:rPr>
                        <a:t>-0.16</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ko-KR" sz="1000" b="0" i="0" u="none" strike="noStrike">
                          <a:solidFill>
                            <a:srgbClr val="000000"/>
                          </a:solidFill>
                          <a:effectLst/>
                          <a:latin typeface="NanumBarunGothic Light" panose="020B0603020101020101" pitchFamily="34" charset="-127"/>
                          <a:ea typeface="NanumBarunGothic Light" panose="020B0603020101020101" pitchFamily="34" charset="-127"/>
                        </a:rPr>
                        <a:t>0.14</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ko-KR" sz="1000" b="1" i="0" u="none" strike="noStrike" dirty="0">
                          <a:solidFill>
                            <a:schemeClr val="accent2"/>
                          </a:solidFill>
                          <a:effectLst/>
                          <a:latin typeface="NanumBarunGothic Light" panose="020B0603020101020101" pitchFamily="34" charset="-127"/>
                          <a:ea typeface="NanumBarunGothic Light" panose="020B0603020101020101" pitchFamily="34" charset="-127"/>
                        </a:rPr>
                        <a:t>-0.19</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ko-KR" sz="1000" b="1" i="0" u="none" strike="noStrike" dirty="0">
                          <a:solidFill>
                            <a:schemeClr val="accent6"/>
                          </a:solidFill>
                          <a:effectLst/>
                          <a:latin typeface="NanumBarunGothic Light" panose="020B0603020101020101" pitchFamily="34" charset="-127"/>
                          <a:ea typeface="NanumBarunGothic Light" panose="020B0603020101020101" pitchFamily="34" charset="-127"/>
                        </a:rPr>
                        <a:t>0.27</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ko-KR" sz="1000" b="0" i="0" u="none" strike="noStrike" dirty="0">
                          <a:solidFill>
                            <a:srgbClr val="000000"/>
                          </a:solidFill>
                          <a:effectLst/>
                          <a:latin typeface="NanumBarunGothic Light" panose="020B0603020101020101" pitchFamily="34" charset="-127"/>
                          <a:ea typeface="NanumBarunGothic Light" panose="020B0603020101020101" pitchFamily="34" charset="-127"/>
                        </a:rPr>
                        <a:t>-0.13</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ko-KR" sz="1000" b="0" i="0" u="none" strike="noStrike" dirty="0">
                          <a:solidFill>
                            <a:srgbClr val="000000"/>
                          </a:solidFill>
                          <a:effectLst/>
                          <a:latin typeface="NanumBarunGothic Light" panose="020B0603020101020101" pitchFamily="34" charset="-127"/>
                          <a:ea typeface="NanumBarunGothic Light" panose="020B0603020101020101" pitchFamily="34" charset="-127"/>
                        </a:rPr>
                        <a:t>-0.07</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ko-KR" sz="1000" b="0" i="0" u="none" strike="noStrike">
                          <a:solidFill>
                            <a:srgbClr val="000000"/>
                          </a:solidFill>
                          <a:effectLst/>
                          <a:latin typeface="NanumBarunGothic Light" panose="020B0603020101020101" pitchFamily="34" charset="-127"/>
                          <a:ea typeface="NanumBarunGothic Light" panose="020B0603020101020101" pitchFamily="34" charset="-127"/>
                        </a:rPr>
                        <a:t>-0.13</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ko-KR" sz="1000" b="1" i="0" u="none" strike="noStrike" dirty="0">
                          <a:solidFill>
                            <a:schemeClr val="accent2"/>
                          </a:solidFill>
                          <a:effectLst/>
                          <a:latin typeface="NanumBarunGothic Light" panose="020B0603020101020101" pitchFamily="34" charset="-127"/>
                          <a:ea typeface="NanumBarunGothic Light" panose="020B0603020101020101" pitchFamily="34" charset="-127"/>
                        </a:rPr>
                        <a:t>-0.21</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ko-KR" sz="1000" b="0" i="0" u="none" strike="noStrike" dirty="0">
                          <a:solidFill>
                            <a:srgbClr val="000000"/>
                          </a:solidFill>
                          <a:effectLst/>
                          <a:latin typeface="NanumBarunGothic Light" panose="020B0603020101020101" pitchFamily="34" charset="-127"/>
                          <a:ea typeface="NanumBarunGothic Light" panose="020B0603020101020101" pitchFamily="34" charset="-127"/>
                        </a:rPr>
                        <a:t>0.16</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ko-KR" sz="1000" b="0" i="0" u="none" strike="noStrike" dirty="0">
                          <a:solidFill>
                            <a:srgbClr val="000000"/>
                          </a:solidFill>
                          <a:effectLst/>
                          <a:latin typeface="NanumBarunGothic Light" panose="020B0603020101020101" pitchFamily="34" charset="-127"/>
                          <a:ea typeface="NanumBarunGothic Light" panose="020B0603020101020101" pitchFamily="34" charset="-127"/>
                        </a:rPr>
                        <a:t>0.06</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ko-KR" sz="1000" b="0" i="0" u="none" strike="noStrike" dirty="0">
                          <a:solidFill>
                            <a:srgbClr val="000000"/>
                          </a:solidFill>
                          <a:effectLst/>
                          <a:latin typeface="NanumBarunGothic Light" panose="020B0603020101020101" pitchFamily="34" charset="-127"/>
                          <a:ea typeface="NanumBarunGothic Light" panose="020B0603020101020101" pitchFamily="34" charset="-127"/>
                        </a:rPr>
                        <a:t>0.15</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ko-KR" sz="1000" b="0" i="0" u="none" strike="noStrike">
                          <a:solidFill>
                            <a:srgbClr val="000000"/>
                          </a:solidFill>
                          <a:effectLst/>
                          <a:latin typeface="NanumBarunGothic Light" panose="020B0603020101020101" pitchFamily="34" charset="-127"/>
                          <a:ea typeface="NanumBarunGothic Light" panose="020B0603020101020101" pitchFamily="34" charset="-127"/>
                        </a:rPr>
                        <a:t>-0.10</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ko-KR" sz="1000" b="1" i="0" u="none" strike="noStrike" dirty="0">
                          <a:solidFill>
                            <a:schemeClr val="accent2"/>
                          </a:solidFill>
                          <a:effectLst/>
                          <a:latin typeface="NanumBarunGothic Light" panose="020B0603020101020101" pitchFamily="34" charset="-127"/>
                          <a:ea typeface="NanumBarunGothic Light" panose="020B0603020101020101" pitchFamily="34" charset="-127"/>
                        </a:rPr>
                        <a:t>-0.20</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ko-KR" sz="1000" b="0" i="0" u="none" strike="noStrike" dirty="0">
                          <a:solidFill>
                            <a:srgbClr val="000000"/>
                          </a:solidFill>
                          <a:effectLst/>
                          <a:latin typeface="NanumBarunGothic Light" panose="020B0603020101020101" pitchFamily="34" charset="-127"/>
                          <a:ea typeface="NanumBarunGothic Light" panose="020B0603020101020101" pitchFamily="34" charset="-127"/>
                        </a:rPr>
                        <a:t>-0.09</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71006896"/>
                  </a:ext>
                </a:extLst>
              </a:tr>
              <a:tr h="0">
                <a:tc>
                  <a:txBody>
                    <a:bodyPr/>
                    <a:lstStyle/>
                    <a:p>
                      <a:pPr algn="ctr" fontAlgn="ctr"/>
                      <a:r>
                        <a:rPr lang="en-US" sz="1000" b="0" i="0" u="none" strike="noStrike" dirty="0">
                          <a:solidFill>
                            <a:srgbClr val="000000"/>
                          </a:solidFill>
                          <a:effectLst/>
                          <a:latin typeface="NanumBarunGothic Light" panose="020B0603020101020101" pitchFamily="34" charset="-127"/>
                          <a:ea typeface="NanumBarunGothic Light" panose="020B0603020101020101" pitchFamily="34" charset="-127"/>
                        </a:rPr>
                        <a:t>PC3</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fontAlgn="ctr"/>
                      <a:r>
                        <a:rPr lang="en-US" altLang="ko-KR" sz="1000" b="0" i="0" u="none" strike="noStrike" dirty="0">
                          <a:solidFill>
                            <a:srgbClr val="000000"/>
                          </a:solidFill>
                          <a:effectLst/>
                          <a:latin typeface="NanumBarunGothic Light" panose="020B0603020101020101" pitchFamily="34" charset="-127"/>
                          <a:ea typeface="NanumBarunGothic Light" panose="020B0603020101020101" pitchFamily="34" charset="-127"/>
                        </a:rPr>
                        <a:t>0.02</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ko-KR" sz="1000" b="0" i="0" u="none" strike="noStrike">
                          <a:solidFill>
                            <a:srgbClr val="000000"/>
                          </a:solidFill>
                          <a:effectLst/>
                          <a:latin typeface="NanumBarunGothic Light" panose="020B0603020101020101" pitchFamily="34" charset="-127"/>
                          <a:ea typeface="NanumBarunGothic Light" panose="020B0603020101020101" pitchFamily="34" charset="-127"/>
                        </a:rPr>
                        <a:t>-0.02</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ko-KR" sz="1000" b="0" i="0" u="none" strike="noStrike">
                          <a:solidFill>
                            <a:srgbClr val="000000"/>
                          </a:solidFill>
                          <a:effectLst/>
                          <a:latin typeface="NanumBarunGothic Light" panose="020B0603020101020101" pitchFamily="34" charset="-127"/>
                          <a:ea typeface="NanumBarunGothic Light" panose="020B0603020101020101" pitchFamily="34" charset="-127"/>
                        </a:rPr>
                        <a:t>0.13</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ko-KR" sz="1000" b="0" i="0" u="none" strike="noStrike">
                          <a:solidFill>
                            <a:srgbClr val="000000"/>
                          </a:solidFill>
                          <a:effectLst/>
                          <a:latin typeface="NanumBarunGothic Light" panose="020B0603020101020101" pitchFamily="34" charset="-127"/>
                          <a:ea typeface="NanumBarunGothic Light" panose="020B0603020101020101" pitchFamily="34" charset="-127"/>
                        </a:rPr>
                        <a:t>0.14</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ko-KR" sz="1000" b="0" i="0" u="none" strike="noStrike">
                          <a:solidFill>
                            <a:srgbClr val="000000"/>
                          </a:solidFill>
                          <a:effectLst/>
                          <a:latin typeface="NanumBarunGothic Light" panose="020B0603020101020101" pitchFamily="34" charset="-127"/>
                          <a:ea typeface="NanumBarunGothic Light" panose="020B0603020101020101" pitchFamily="34" charset="-127"/>
                        </a:rPr>
                        <a:t>-0.01</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ko-KR" sz="1000" b="0" i="0" u="none" strike="noStrike">
                          <a:solidFill>
                            <a:srgbClr val="000000"/>
                          </a:solidFill>
                          <a:effectLst/>
                          <a:latin typeface="NanumBarunGothic Light" panose="020B0603020101020101" pitchFamily="34" charset="-127"/>
                          <a:ea typeface="NanumBarunGothic Light" panose="020B0603020101020101" pitchFamily="34" charset="-127"/>
                        </a:rPr>
                        <a:t>0.02</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ko-KR" sz="1000" b="0" i="0" u="none" strike="noStrike">
                          <a:solidFill>
                            <a:srgbClr val="000000"/>
                          </a:solidFill>
                          <a:effectLst/>
                          <a:latin typeface="NanumBarunGothic Light" panose="020B0603020101020101" pitchFamily="34" charset="-127"/>
                          <a:ea typeface="NanumBarunGothic Light" panose="020B0603020101020101" pitchFamily="34" charset="-127"/>
                        </a:rPr>
                        <a:t>-0.08</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ko-KR" sz="1000" b="1" i="0" u="none" strike="noStrike" dirty="0">
                          <a:solidFill>
                            <a:srgbClr val="00B050"/>
                          </a:solidFill>
                          <a:effectLst/>
                          <a:latin typeface="NanumBarunGothic Light" panose="020B0603020101020101" pitchFamily="34" charset="-127"/>
                          <a:ea typeface="NanumBarunGothic Light" panose="020B0603020101020101" pitchFamily="34" charset="-127"/>
                        </a:rPr>
                        <a:t>0.27</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ko-KR" sz="1000" b="0" i="0" u="none" strike="noStrike">
                          <a:solidFill>
                            <a:srgbClr val="000000"/>
                          </a:solidFill>
                          <a:effectLst/>
                          <a:latin typeface="NanumBarunGothic Light" panose="020B0603020101020101" pitchFamily="34" charset="-127"/>
                          <a:ea typeface="NanumBarunGothic Light" panose="020B0603020101020101" pitchFamily="34" charset="-127"/>
                        </a:rPr>
                        <a:t>0.11</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ko-KR" sz="1000" b="0" i="0" u="none" strike="noStrike">
                          <a:solidFill>
                            <a:srgbClr val="000000"/>
                          </a:solidFill>
                          <a:effectLst/>
                          <a:latin typeface="NanumBarunGothic Light" panose="020B0603020101020101" pitchFamily="34" charset="-127"/>
                          <a:ea typeface="NanumBarunGothic Light" panose="020B0603020101020101" pitchFamily="34" charset="-127"/>
                        </a:rPr>
                        <a:t>-0.01</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ko-KR" sz="1050" b="1" i="0" u="none" strike="noStrike" dirty="0">
                          <a:solidFill>
                            <a:schemeClr val="accent6">
                              <a:lumMod val="75000"/>
                            </a:schemeClr>
                          </a:solidFill>
                          <a:effectLst/>
                          <a:latin typeface="NanumBarunGothic Light" panose="020B0603020101020101" pitchFamily="34" charset="-127"/>
                          <a:ea typeface="NanumBarunGothic Light" panose="020B0603020101020101" pitchFamily="34" charset="-127"/>
                        </a:rPr>
                        <a:t>0.30</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ko-KR" sz="1050" b="1" i="0" u="none" strike="noStrike" dirty="0">
                          <a:solidFill>
                            <a:schemeClr val="accent6">
                              <a:lumMod val="75000"/>
                            </a:schemeClr>
                          </a:solidFill>
                          <a:effectLst/>
                          <a:latin typeface="NanumBarunGothic Light" panose="020B0603020101020101" pitchFamily="34" charset="-127"/>
                          <a:ea typeface="NanumBarunGothic Light" panose="020B0603020101020101" pitchFamily="34" charset="-127"/>
                        </a:rPr>
                        <a:t>0.56</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ko-KR" sz="1000" b="1" i="0" u="none" strike="noStrike" dirty="0">
                          <a:solidFill>
                            <a:schemeClr val="accent2"/>
                          </a:solidFill>
                          <a:effectLst/>
                          <a:latin typeface="NanumBarunGothic Light" panose="020B0603020101020101" pitchFamily="34" charset="-127"/>
                          <a:ea typeface="NanumBarunGothic Light" panose="020B0603020101020101" pitchFamily="34" charset="-127"/>
                        </a:rPr>
                        <a:t>-0.21</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ko-KR" sz="1000" b="0" i="0" u="none" strike="noStrike">
                          <a:solidFill>
                            <a:srgbClr val="000000"/>
                          </a:solidFill>
                          <a:effectLst/>
                          <a:latin typeface="NanumBarunGothic Light" panose="020B0603020101020101" pitchFamily="34" charset="-127"/>
                          <a:ea typeface="NanumBarunGothic Light" panose="020B0603020101020101" pitchFamily="34" charset="-127"/>
                        </a:rPr>
                        <a:t>-0.07</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ko-KR" sz="1000" b="1" i="0" u="none" strike="noStrike" dirty="0">
                          <a:solidFill>
                            <a:srgbClr val="00B050"/>
                          </a:solidFill>
                          <a:effectLst/>
                          <a:latin typeface="NanumBarunGothic Light" panose="020B0603020101020101" pitchFamily="34" charset="-127"/>
                          <a:ea typeface="NanumBarunGothic Light" panose="020B0603020101020101" pitchFamily="34" charset="-127"/>
                        </a:rPr>
                        <a:t>0.23</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ko-KR" sz="1000" b="0" i="0" u="none" strike="noStrike" dirty="0">
                          <a:solidFill>
                            <a:srgbClr val="000000"/>
                          </a:solidFill>
                          <a:effectLst/>
                          <a:latin typeface="NanumBarunGothic Light" panose="020B0603020101020101" pitchFamily="34" charset="-127"/>
                          <a:ea typeface="NanumBarunGothic Light" panose="020B0603020101020101" pitchFamily="34" charset="-127"/>
                        </a:rPr>
                        <a:t>0.06</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29009754"/>
                  </a:ext>
                </a:extLst>
              </a:tr>
            </a:tbl>
          </a:graphicData>
        </a:graphic>
      </p:graphicFrame>
      <p:sp>
        <p:nvSpPr>
          <p:cNvPr id="6" name="TextBox 5">
            <a:extLst>
              <a:ext uri="{FF2B5EF4-FFF2-40B4-BE49-F238E27FC236}">
                <a16:creationId xmlns:a16="http://schemas.microsoft.com/office/drawing/2014/main" id="{53D06A5B-F589-26B3-26C5-D397537FD0C3}"/>
              </a:ext>
            </a:extLst>
          </p:cNvPr>
          <p:cNvSpPr txBox="1"/>
          <p:nvPr/>
        </p:nvSpPr>
        <p:spPr>
          <a:xfrm>
            <a:off x="118856" y="201121"/>
            <a:ext cx="11954287" cy="338554"/>
          </a:xfrm>
          <a:prstGeom prst="rect">
            <a:avLst/>
          </a:prstGeom>
          <a:noFill/>
        </p:spPr>
        <p:txBody>
          <a:bodyPr wrap="square" rtlCol="0">
            <a:spAutoFit/>
          </a:bodyPr>
          <a:lstStyle/>
          <a:p>
            <a:r>
              <a:rPr kumimoji="1" lang="ko-KR" altLang="en-US" sz="1600" dirty="0">
                <a:latin typeface="NanumBarunGothic Light" panose="020B0603020101020101" pitchFamily="34" charset="-127"/>
                <a:ea typeface="NanumBarunGothic Light" panose="020B0603020101020101" pitchFamily="34" charset="-127"/>
              </a:rPr>
              <a:t>표</a:t>
            </a:r>
            <a:r>
              <a:rPr kumimoji="1" lang="en-US" altLang="ko-KR" sz="1600" dirty="0">
                <a:latin typeface="NanumBarunGothic Light" panose="020B0603020101020101" pitchFamily="34" charset="-127"/>
                <a:ea typeface="NanumBarunGothic Light" panose="020B0603020101020101" pitchFamily="34" charset="-127"/>
              </a:rPr>
              <a:t>.</a:t>
            </a:r>
            <a:r>
              <a:rPr kumimoji="1" lang="ko-KR" altLang="en-US" sz="1600" dirty="0">
                <a:latin typeface="NanumBarunGothic Light" panose="020B0603020101020101" pitchFamily="34" charset="-127"/>
                <a:ea typeface="NanumBarunGothic Light" panose="020B0603020101020101" pitchFamily="34" charset="-127"/>
              </a:rPr>
              <a:t> 각 </a:t>
            </a:r>
            <a:r>
              <a:rPr kumimoji="1" lang="en-US" altLang="ko-KR" sz="1600" dirty="0">
                <a:latin typeface="NanumBarunGothic Light" panose="020B0603020101020101" pitchFamily="34" charset="-127"/>
                <a:ea typeface="NanumBarunGothic Light" panose="020B0603020101020101" pitchFamily="34" charset="-127"/>
              </a:rPr>
              <a:t>PC</a:t>
            </a:r>
            <a:r>
              <a:rPr kumimoji="1" lang="ko-KR" altLang="en-US" sz="1600" dirty="0" err="1">
                <a:latin typeface="NanumBarunGothic Light" panose="020B0603020101020101" pitchFamily="34" charset="-127"/>
                <a:ea typeface="NanumBarunGothic Light" panose="020B0603020101020101" pitchFamily="34" charset="-127"/>
              </a:rPr>
              <a:t>에</a:t>
            </a:r>
            <a:r>
              <a:rPr kumimoji="1" lang="ko-KR" altLang="en-US" sz="1600" dirty="0">
                <a:latin typeface="NanumBarunGothic Light" panose="020B0603020101020101" pitchFamily="34" charset="-127"/>
                <a:ea typeface="NanumBarunGothic Light" panose="020B0603020101020101" pitchFamily="34" charset="-127"/>
              </a:rPr>
              <a:t> 대한 변수의 기여도</a:t>
            </a:r>
            <a:endParaRPr lang="ko-KR" altLang="en-US" sz="1600" dirty="0">
              <a:effectLst/>
              <a:latin typeface="NanumBarunGothic Light" panose="020B0603020101020101" pitchFamily="34" charset="-127"/>
              <a:ea typeface="NanumBarunGothic Light" panose="020B0603020101020101" pitchFamily="34" charset="-127"/>
            </a:endParaRPr>
          </a:p>
        </p:txBody>
      </p:sp>
      <p:grpSp>
        <p:nvGrpSpPr>
          <p:cNvPr id="5" name="그룹 4">
            <a:extLst>
              <a:ext uri="{FF2B5EF4-FFF2-40B4-BE49-F238E27FC236}">
                <a16:creationId xmlns:a16="http://schemas.microsoft.com/office/drawing/2014/main" id="{91A81C77-8FD8-51A2-4054-0FEC10836212}"/>
              </a:ext>
            </a:extLst>
          </p:cNvPr>
          <p:cNvGrpSpPr/>
          <p:nvPr/>
        </p:nvGrpSpPr>
        <p:grpSpPr>
          <a:xfrm>
            <a:off x="219215" y="3910989"/>
            <a:ext cx="4572028" cy="1569660"/>
            <a:chOff x="237716" y="4504731"/>
            <a:chExt cx="4572028" cy="1569660"/>
          </a:xfrm>
        </p:grpSpPr>
        <p:sp>
          <p:nvSpPr>
            <p:cNvPr id="3" name="TextBox 2">
              <a:extLst>
                <a:ext uri="{FF2B5EF4-FFF2-40B4-BE49-F238E27FC236}">
                  <a16:creationId xmlns:a16="http://schemas.microsoft.com/office/drawing/2014/main" id="{FD2F2C73-FE89-4BAF-6145-0F8B0289EA30}"/>
                </a:ext>
              </a:extLst>
            </p:cNvPr>
            <p:cNvSpPr txBox="1"/>
            <p:nvPr/>
          </p:nvSpPr>
          <p:spPr>
            <a:xfrm>
              <a:off x="237716" y="4504731"/>
              <a:ext cx="4572028" cy="1569660"/>
            </a:xfrm>
            <a:prstGeom prst="rect">
              <a:avLst/>
            </a:prstGeom>
            <a:noFill/>
          </p:spPr>
          <p:txBody>
            <a:bodyPr wrap="square" rtlCol="0">
              <a:spAutoFit/>
            </a:bodyPr>
            <a:lstStyle/>
            <a:p>
              <a:r>
                <a:rPr lang="ko-KR" altLang="en-US" sz="1600" dirty="0">
                  <a:latin typeface="NanumBarunGothic" panose="020B0603020101020101" pitchFamily="34" charset="-127"/>
                  <a:ea typeface="NanumBarunGothic" panose="020B0603020101020101" pitchFamily="34" charset="-127"/>
                </a:rPr>
                <a:t>원본 변수의 수 </a:t>
              </a:r>
              <a:r>
                <a:rPr lang="en-US" altLang="ko-KR" sz="1600" dirty="0">
                  <a:latin typeface="NanumBarunGothic" panose="020B0603020101020101" pitchFamily="34" charset="-127"/>
                  <a:ea typeface="NanumBarunGothic" panose="020B0603020101020101" pitchFamily="34" charset="-127"/>
                </a:rPr>
                <a:t>p=32</a:t>
              </a:r>
              <a:br>
                <a:rPr lang="en-US" altLang="ko-KR" sz="1600" dirty="0">
                  <a:latin typeface="NanumBarunGothic" panose="020B0603020101020101" pitchFamily="34" charset="-127"/>
                  <a:ea typeface="NanumBarunGothic" panose="020B0603020101020101" pitchFamily="34" charset="-127"/>
                </a:rPr>
              </a:br>
              <a:r>
                <a:rPr lang="ko-KR" altLang="en-US" sz="1600" dirty="0">
                  <a:latin typeface="NanumBarunGothic" panose="020B0603020101020101" pitchFamily="34" charset="-127"/>
                  <a:ea typeface="NanumBarunGothic" panose="020B0603020101020101" pitchFamily="34" charset="-127"/>
                </a:rPr>
                <a:t>각 주성분의 </a:t>
              </a:r>
              <a:r>
                <a:rPr lang="en-US" altLang="ko-KR" sz="1600" dirty="0">
                  <a:latin typeface="NanumBarunGothic" panose="020B0603020101020101" pitchFamily="34" charset="-127"/>
                  <a:ea typeface="NanumBarunGothic" panose="020B0603020101020101" pitchFamily="34" charset="-127"/>
                </a:rPr>
                <a:t>loading </a:t>
              </a:r>
              <a:r>
                <a:rPr lang="ko-KR" altLang="en-US" sz="1600" dirty="0">
                  <a:latin typeface="NanumBarunGothic" panose="020B0603020101020101" pitchFamily="34" charset="-127"/>
                  <a:ea typeface="NanumBarunGothic" panose="020B0603020101020101" pitchFamily="34" charset="-127"/>
                </a:rPr>
                <a:t>절댓값 평균 기대치는 약</a:t>
              </a:r>
              <a:r>
                <a:rPr lang="en-US" altLang="ko-KR" sz="1600" dirty="0">
                  <a:latin typeface="NanumBarunGothic" panose="020B0603020101020101" pitchFamily="34" charset="-127"/>
                  <a:ea typeface="NanumBarunGothic" panose="020B0603020101020101" pitchFamily="34" charset="-127"/>
                </a:rPr>
                <a:t>:</a:t>
              </a:r>
            </a:p>
            <a:p>
              <a:endParaRPr lang="en-US" altLang="ko-KR" sz="1600" dirty="0">
                <a:latin typeface="NanumBarunGothic" panose="020B0603020101020101" pitchFamily="34" charset="-127"/>
                <a:ea typeface="NanumBarunGothic" panose="020B0603020101020101" pitchFamily="34" charset="-127"/>
              </a:endParaRPr>
            </a:p>
            <a:p>
              <a:endParaRPr lang="en-US" altLang="ko-KR" sz="1600" dirty="0">
                <a:latin typeface="NanumBarunGothic" panose="020B0603020101020101" pitchFamily="34" charset="-127"/>
                <a:ea typeface="NanumBarunGothic" panose="020B0603020101020101" pitchFamily="34" charset="-127"/>
              </a:endParaRPr>
            </a:p>
            <a:p>
              <a:endParaRPr lang="en-US" altLang="ko-KR" sz="1600" dirty="0">
                <a:latin typeface="NanumBarunGothic" panose="020B0603020101020101" pitchFamily="34" charset="-127"/>
                <a:ea typeface="NanumBarunGothic" panose="020B0603020101020101" pitchFamily="34" charset="-127"/>
              </a:endParaRPr>
            </a:p>
            <a:p>
              <a:r>
                <a:rPr lang="en-US" altLang="ko-KR" sz="1600" dirty="0">
                  <a:latin typeface="NanumBarunGothic" panose="020B0603020101020101" pitchFamily="34" charset="-127"/>
                  <a:ea typeface="NanumBarunGothic" panose="020B0603020101020101" pitchFamily="34" charset="-127"/>
                </a:rPr>
                <a:t>|loading| ≥ 0.18 </a:t>
              </a:r>
              <a:r>
                <a:rPr lang="ko-KR" altLang="en-US" sz="1600" dirty="0">
                  <a:latin typeface="NanumBarunGothic" panose="020B0603020101020101" pitchFamily="34" charset="-127"/>
                  <a:ea typeface="NanumBarunGothic" panose="020B0603020101020101" pitchFamily="34" charset="-127"/>
                </a:rPr>
                <a:t>정도부터 의미 있는 기여로 해석 </a:t>
              </a:r>
              <a:r>
                <a:rPr lang="en-US" altLang="ko-KR" sz="1600" dirty="0">
                  <a:latin typeface="NanumBarunGothic" panose="020B0603020101020101" pitchFamily="34" charset="-127"/>
                  <a:ea typeface="NanumBarunGothic" panose="020B0603020101020101" pitchFamily="34" charset="-127"/>
                </a:rPr>
                <a:t>O</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E5BBAE03-4E07-42F3-B3D3-71B6B32A3613}"/>
                    </a:ext>
                  </a:extLst>
                </p:cNvPr>
                <p:cNvSpPr txBox="1"/>
                <p:nvPr/>
              </p:nvSpPr>
              <p:spPr>
                <a:xfrm>
                  <a:off x="328438" y="5101655"/>
                  <a:ext cx="1646220" cy="51924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kumimoji="1" lang="en-US" altLang="ko-KR" sz="1600" i="1" smtClean="0">
                                <a:latin typeface="Cambria Math" panose="02040503050406030204" pitchFamily="18" charset="0"/>
                              </a:rPr>
                            </m:ctrlPr>
                          </m:fPr>
                          <m:num>
                            <m:r>
                              <a:rPr kumimoji="1" lang="en-US" altLang="ko-KR" sz="1600" b="0" i="1" smtClean="0">
                                <a:latin typeface="Cambria Math" panose="02040503050406030204" pitchFamily="18" charset="0"/>
                              </a:rPr>
                              <m:t>1</m:t>
                            </m:r>
                          </m:num>
                          <m:den>
                            <m:rad>
                              <m:radPr>
                                <m:degHide m:val="on"/>
                                <m:ctrlPr>
                                  <a:rPr kumimoji="1" lang="en-US" altLang="ko-KR" sz="1600" i="1" smtClean="0">
                                    <a:latin typeface="Cambria Math" panose="02040503050406030204" pitchFamily="18" charset="0"/>
                                  </a:rPr>
                                </m:ctrlPr>
                              </m:radPr>
                              <m:deg/>
                              <m:e>
                                <m:r>
                                  <a:rPr kumimoji="1" lang="en-US" altLang="ko-KR" sz="1600" b="0" i="1" smtClean="0">
                                    <a:latin typeface="Cambria Math" panose="02040503050406030204" pitchFamily="18" charset="0"/>
                                  </a:rPr>
                                  <m:t>𝑝</m:t>
                                </m:r>
                              </m:e>
                            </m:rad>
                          </m:den>
                        </m:f>
                        <m:r>
                          <a:rPr kumimoji="1" lang="en-US" altLang="ko-KR" sz="1600" b="0" i="1" smtClean="0">
                            <a:latin typeface="Cambria Math" panose="02040503050406030204" pitchFamily="18" charset="0"/>
                          </a:rPr>
                          <m:t>= </m:t>
                        </m:r>
                        <m:f>
                          <m:fPr>
                            <m:ctrlPr>
                              <a:rPr kumimoji="1" lang="en-US" altLang="ko-KR" sz="1600" b="0" i="1" smtClean="0">
                                <a:latin typeface="Cambria Math" panose="02040503050406030204" pitchFamily="18" charset="0"/>
                              </a:rPr>
                            </m:ctrlPr>
                          </m:fPr>
                          <m:num>
                            <m:r>
                              <a:rPr kumimoji="1" lang="en-US" altLang="ko-KR" sz="1600" b="0" i="1" smtClean="0">
                                <a:latin typeface="Cambria Math" panose="02040503050406030204" pitchFamily="18" charset="0"/>
                              </a:rPr>
                              <m:t>1</m:t>
                            </m:r>
                          </m:num>
                          <m:den>
                            <m:rad>
                              <m:radPr>
                                <m:degHide m:val="on"/>
                                <m:ctrlPr>
                                  <a:rPr kumimoji="1" lang="en-US" altLang="ko-KR" sz="1600" b="0" i="1" smtClean="0">
                                    <a:latin typeface="Cambria Math" panose="02040503050406030204" pitchFamily="18" charset="0"/>
                                  </a:rPr>
                                </m:ctrlPr>
                              </m:radPr>
                              <m:deg/>
                              <m:e>
                                <m:r>
                                  <a:rPr kumimoji="1" lang="en-US" altLang="ko-KR" sz="1600" b="0" i="1" smtClean="0">
                                    <a:latin typeface="Cambria Math" panose="02040503050406030204" pitchFamily="18" charset="0"/>
                                  </a:rPr>
                                  <m:t>32</m:t>
                                </m:r>
                              </m:e>
                            </m:rad>
                          </m:den>
                        </m:f>
                        <m:r>
                          <a:rPr kumimoji="1" lang="en-US" altLang="ko-KR" sz="1600" b="0" i="1" smtClean="0">
                            <a:latin typeface="Cambria Math" panose="02040503050406030204" pitchFamily="18" charset="0"/>
                            <a:ea typeface="Cambria Math" panose="02040503050406030204" pitchFamily="18" charset="0"/>
                          </a:rPr>
                          <m:t>≈0.18</m:t>
                        </m:r>
                      </m:oMath>
                    </m:oMathPara>
                  </a14:m>
                  <a:endParaRPr kumimoji="1" lang="ko-KR" altLang="en-US" sz="1600" dirty="0"/>
                </a:p>
              </p:txBody>
            </p:sp>
          </mc:Choice>
          <mc:Fallback xmlns="">
            <p:sp>
              <p:nvSpPr>
                <p:cNvPr id="4" name="TextBox 3">
                  <a:extLst>
                    <a:ext uri="{FF2B5EF4-FFF2-40B4-BE49-F238E27FC236}">
                      <a16:creationId xmlns:a16="http://schemas.microsoft.com/office/drawing/2014/main" id="{E5BBAE03-4E07-42F3-B3D3-71B6B32A3613}"/>
                    </a:ext>
                  </a:extLst>
                </p:cNvPr>
                <p:cNvSpPr txBox="1">
                  <a:spLocks noRot="1" noChangeAspect="1" noMove="1" noResize="1" noEditPoints="1" noAdjustHandles="1" noChangeArrowheads="1" noChangeShapeType="1" noTextEdit="1"/>
                </p:cNvSpPr>
                <p:nvPr/>
              </p:nvSpPr>
              <p:spPr>
                <a:xfrm>
                  <a:off x="328438" y="5101655"/>
                  <a:ext cx="1646220" cy="519245"/>
                </a:xfrm>
                <a:prstGeom prst="rect">
                  <a:avLst/>
                </a:prstGeom>
                <a:blipFill>
                  <a:blip r:embed="rId3"/>
                  <a:stretch>
                    <a:fillRect t="-2381" r="-1527" b="-11905"/>
                  </a:stretch>
                </a:blipFill>
              </p:spPr>
              <p:txBody>
                <a:bodyPr/>
                <a:lstStyle/>
                <a:p>
                  <a:r>
                    <a:rPr lang="ko-KR" altLang="en-US">
                      <a:noFill/>
                    </a:rPr>
                    <a:t> </a:t>
                  </a:r>
                </a:p>
              </p:txBody>
            </p:sp>
          </mc:Fallback>
        </mc:AlternateContent>
      </p:grpSp>
      <p:sp>
        <p:nvSpPr>
          <p:cNvPr id="7" name="TextBox 6">
            <a:extLst>
              <a:ext uri="{FF2B5EF4-FFF2-40B4-BE49-F238E27FC236}">
                <a16:creationId xmlns:a16="http://schemas.microsoft.com/office/drawing/2014/main" id="{3EF0CE4D-8A99-B450-8F53-375E9E718853}"/>
              </a:ext>
            </a:extLst>
          </p:cNvPr>
          <p:cNvSpPr txBox="1"/>
          <p:nvPr/>
        </p:nvSpPr>
        <p:spPr>
          <a:xfrm>
            <a:off x="5235414" y="3757252"/>
            <a:ext cx="6837729" cy="2963888"/>
          </a:xfrm>
          <a:prstGeom prst="rect">
            <a:avLst/>
          </a:prstGeom>
          <a:noFill/>
        </p:spPr>
        <p:txBody>
          <a:bodyPr wrap="square" rtlCol="0">
            <a:spAutoFit/>
          </a:bodyPr>
          <a:lstStyle/>
          <a:p>
            <a:pPr>
              <a:lnSpc>
                <a:spcPct val="120000"/>
              </a:lnSpc>
            </a:pPr>
            <a:r>
              <a:rPr lang="en-US" altLang="ko-KR" sz="1200" dirty="0">
                <a:latin typeface="NanumBarunGothic" panose="020B0603020101020101" pitchFamily="34" charset="-127"/>
                <a:ea typeface="NanumBarunGothic" panose="020B0603020101020101" pitchFamily="34" charset="-127"/>
              </a:rPr>
              <a:t>PC1</a:t>
            </a:r>
          </a:p>
          <a:p>
            <a:pPr marL="285750" indent="-285750">
              <a:lnSpc>
                <a:spcPct val="120000"/>
              </a:lnSpc>
              <a:buFontTx/>
              <a:buChar char="-"/>
            </a:pPr>
            <a:r>
              <a:rPr lang="ko-KR" altLang="en-US" sz="1200" dirty="0">
                <a:latin typeface="NanumBarunGothic" panose="020B0603020101020101" pitchFamily="34" charset="-127"/>
                <a:ea typeface="NanumBarunGothic" panose="020B0603020101020101" pitchFamily="34" charset="-127"/>
              </a:rPr>
              <a:t>모든 변수가 양</a:t>
            </a:r>
            <a:r>
              <a:rPr lang="en-US" altLang="ko-KR" sz="1200" dirty="0">
                <a:latin typeface="NanumBarunGothic" panose="020B0603020101020101" pitchFamily="34" charset="-127"/>
                <a:ea typeface="NanumBarunGothic" panose="020B0603020101020101" pitchFamily="34" charset="-127"/>
              </a:rPr>
              <a:t>(+)</a:t>
            </a:r>
            <a:r>
              <a:rPr lang="ko-KR" altLang="en-US" sz="1200" dirty="0">
                <a:latin typeface="NanumBarunGothic" panose="020B0603020101020101" pitchFamily="34" charset="-127"/>
                <a:ea typeface="NanumBarunGothic" panose="020B0603020101020101" pitchFamily="34" charset="-127"/>
              </a:rPr>
              <a:t>의 기여도</a:t>
            </a:r>
            <a:endParaRPr lang="en-US" altLang="ko-KR" sz="1200" dirty="0">
              <a:latin typeface="NanumBarunGothic" panose="020B0603020101020101" pitchFamily="34" charset="-127"/>
              <a:ea typeface="NanumBarunGothic" panose="020B0603020101020101" pitchFamily="34" charset="-127"/>
            </a:endParaRPr>
          </a:p>
          <a:p>
            <a:pPr marL="285750" indent="-285750">
              <a:lnSpc>
                <a:spcPct val="120000"/>
              </a:lnSpc>
              <a:buFontTx/>
              <a:buChar char="-"/>
            </a:pPr>
            <a:r>
              <a:rPr lang="ko-KR" altLang="en-US" sz="1200" dirty="0">
                <a:latin typeface="NanumBarunGothic" panose="020B0603020101020101" pitchFamily="34" charset="-127"/>
                <a:ea typeface="NanumBarunGothic" panose="020B0603020101020101" pitchFamily="34" charset="-127"/>
              </a:rPr>
              <a:t>에너지 사용량이 전반적으로 큼</a:t>
            </a:r>
            <a:endParaRPr lang="en-US" altLang="ko-KR" sz="1200" dirty="0">
              <a:latin typeface="NanumBarunGothic" panose="020B0603020101020101" pitchFamily="34" charset="-127"/>
              <a:ea typeface="NanumBarunGothic" panose="020B0603020101020101" pitchFamily="34" charset="-127"/>
            </a:endParaRPr>
          </a:p>
          <a:p>
            <a:pPr marL="285750" indent="-285750">
              <a:lnSpc>
                <a:spcPct val="120000"/>
              </a:lnSpc>
              <a:buFontTx/>
              <a:buChar char="-"/>
            </a:pPr>
            <a:r>
              <a:rPr lang="en-US" altLang="ko-KR" sz="1200" dirty="0">
                <a:latin typeface="NanumBarunGothic" panose="020B0603020101020101" pitchFamily="34" charset="-127"/>
                <a:ea typeface="NanumBarunGothic" panose="020B0603020101020101" pitchFamily="34" charset="-127"/>
              </a:rPr>
              <a:t>PC1</a:t>
            </a:r>
            <a:r>
              <a:rPr lang="ko-KR" altLang="en-US" sz="1200" dirty="0">
                <a:latin typeface="NanumBarunGothic" panose="020B0603020101020101" pitchFamily="34" charset="-127"/>
                <a:ea typeface="NanumBarunGothic" panose="020B0603020101020101" pitchFamily="34" charset="-127"/>
              </a:rPr>
              <a:t>이 클수록 에너지 사용량이 높은 국가</a:t>
            </a:r>
            <a:endParaRPr lang="en-US" altLang="ko-KR" sz="1200" dirty="0">
              <a:latin typeface="NanumBarunGothic" panose="020B0603020101020101" pitchFamily="34" charset="-127"/>
              <a:ea typeface="NanumBarunGothic" panose="020B0603020101020101" pitchFamily="34" charset="-127"/>
            </a:endParaRPr>
          </a:p>
          <a:p>
            <a:pPr>
              <a:lnSpc>
                <a:spcPct val="120000"/>
              </a:lnSpc>
            </a:pPr>
            <a:r>
              <a:rPr lang="en-US" altLang="ko-KR" sz="1200" dirty="0">
                <a:latin typeface="NanumBarunGothic" panose="020B0603020101020101" pitchFamily="34" charset="-127"/>
                <a:ea typeface="NanumBarunGothic" panose="020B0603020101020101" pitchFamily="34" charset="-127"/>
              </a:rPr>
              <a:t>PC2</a:t>
            </a:r>
          </a:p>
          <a:p>
            <a:pPr marL="285750" indent="-285750">
              <a:lnSpc>
                <a:spcPct val="120000"/>
              </a:lnSpc>
              <a:buFontTx/>
              <a:buChar char="-"/>
            </a:pPr>
            <a:r>
              <a:rPr lang="ko-KR" altLang="en-US" sz="1200" dirty="0">
                <a:latin typeface="NanumBarunGothic" panose="020B0603020101020101" pitchFamily="34" charset="-127"/>
                <a:ea typeface="NanumBarunGothic" panose="020B0603020101020101" pitchFamily="34" charset="-127"/>
              </a:rPr>
              <a:t>양</a:t>
            </a:r>
            <a:r>
              <a:rPr lang="en-US" altLang="ko-KR" sz="1200" dirty="0">
                <a:latin typeface="NanumBarunGothic" panose="020B0603020101020101" pitchFamily="34" charset="-127"/>
                <a:ea typeface="NanumBarunGothic" panose="020B0603020101020101" pitchFamily="34" charset="-127"/>
              </a:rPr>
              <a:t>(+): (1)Gas.CO2 (2)</a:t>
            </a:r>
            <a:r>
              <a:rPr lang="en-US" altLang="ko-KR" sz="1200" dirty="0" err="1">
                <a:latin typeface="NanumBarunGothic" panose="020B0603020101020101" pitchFamily="34" charset="-127"/>
                <a:ea typeface="NanumBarunGothic" panose="020B0603020101020101" pitchFamily="34" charset="-127"/>
              </a:rPr>
              <a:t>Gas.Energy</a:t>
            </a:r>
            <a:r>
              <a:rPr lang="en-US" altLang="ko-KR" sz="1200" dirty="0">
                <a:latin typeface="NanumBarunGothic" panose="020B0603020101020101" pitchFamily="34" charset="-127"/>
                <a:ea typeface="NanumBarunGothic" panose="020B0603020101020101" pitchFamily="34" charset="-127"/>
              </a:rPr>
              <a:t> (3)Flaring.CO2</a:t>
            </a:r>
          </a:p>
          <a:p>
            <a:pPr marL="285750" indent="-285750">
              <a:lnSpc>
                <a:spcPct val="120000"/>
              </a:lnSpc>
              <a:buFontTx/>
              <a:buChar char="-"/>
            </a:pPr>
            <a:r>
              <a:rPr lang="ko-KR" altLang="en-US" sz="1200" dirty="0">
                <a:latin typeface="NanumBarunGothic" panose="020B0603020101020101" pitchFamily="34" charset="-127"/>
                <a:ea typeface="NanumBarunGothic" panose="020B0603020101020101" pitchFamily="34" charset="-127"/>
              </a:rPr>
              <a:t>음</a:t>
            </a:r>
            <a:r>
              <a:rPr lang="en-US" altLang="ko-KR" sz="1200" dirty="0">
                <a:latin typeface="NanumBarunGothic" panose="020B0603020101020101" pitchFamily="34" charset="-127"/>
                <a:ea typeface="NanumBarunGothic" panose="020B0603020101020101" pitchFamily="34" charset="-127"/>
              </a:rPr>
              <a:t>(-): (1)Coal.CO2_diff (2)</a:t>
            </a:r>
            <a:r>
              <a:rPr lang="en-US" altLang="ko-KR" sz="1200" dirty="0" err="1">
                <a:latin typeface="NanumBarunGothic" panose="020B0603020101020101" pitchFamily="34" charset="-127"/>
                <a:ea typeface="NanumBarunGothic" panose="020B0603020101020101" pitchFamily="34" charset="-127"/>
              </a:rPr>
              <a:t>Coal.Energy_diff</a:t>
            </a:r>
            <a:r>
              <a:rPr lang="en-US" altLang="ko-KR" sz="1200" dirty="0">
                <a:latin typeface="NanumBarunGothic" panose="020B0603020101020101" pitchFamily="34" charset="-127"/>
                <a:ea typeface="NanumBarunGothic" panose="020B0603020101020101" pitchFamily="34" charset="-127"/>
              </a:rPr>
              <a:t> (3)CH4_diff</a:t>
            </a:r>
          </a:p>
          <a:p>
            <a:pPr marL="285750" indent="-285750">
              <a:lnSpc>
                <a:spcPct val="120000"/>
              </a:lnSpc>
              <a:buFontTx/>
              <a:buChar char="-"/>
            </a:pPr>
            <a:r>
              <a:rPr lang="en-US" altLang="ko-KR" sz="1200" dirty="0">
                <a:latin typeface="NanumBarunGothic" panose="020B0603020101020101" pitchFamily="34" charset="-127"/>
                <a:ea typeface="NanumBarunGothic" panose="020B0603020101020101" pitchFamily="34" charset="-127"/>
              </a:rPr>
              <a:t>PC2</a:t>
            </a:r>
            <a:r>
              <a:rPr lang="ko-KR" altLang="en-US" sz="1200" dirty="0">
                <a:latin typeface="NanumBarunGothic" panose="020B0603020101020101" pitchFamily="34" charset="-127"/>
                <a:ea typeface="NanumBarunGothic" panose="020B0603020101020101" pitchFamily="34" charset="-127"/>
              </a:rPr>
              <a:t>가 클수록 가스</a:t>
            </a:r>
            <a:r>
              <a:rPr lang="en-US" altLang="ko-KR" sz="1200" dirty="0">
                <a:latin typeface="NanumBarunGothic" panose="020B0603020101020101" pitchFamily="34" charset="-127"/>
                <a:ea typeface="NanumBarunGothic" panose="020B0603020101020101" pitchFamily="34" charset="-127"/>
              </a:rPr>
              <a:t>·</a:t>
            </a:r>
            <a:r>
              <a:rPr lang="ko-KR" altLang="en-US" sz="1200" dirty="0" err="1">
                <a:latin typeface="NanumBarunGothic" panose="020B0603020101020101" pitchFamily="34" charset="-127"/>
                <a:ea typeface="NanumBarunGothic" panose="020B0603020101020101" pitchFamily="34" charset="-127"/>
              </a:rPr>
              <a:t>플레어링</a:t>
            </a:r>
            <a:r>
              <a:rPr lang="ko-KR" altLang="en-US" sz="1200" dirty="0">
                <a:latin typeface="NanumBarunGothic" panose="020B0603020101020101" pitchFamily="34" charset="-127"/>
                <a:ea typeface="NanumBarunGothic" panose="020B0603020101020101" pitchFamily="34" charset="-127"/>
              </a:rPr>
              <a:t> 중심 에너지 구조이고</a:t>
            </a:r>
            <a:r>
              <a:rPr lang="en-US" altLang="ko-KR" sz="1200" dirty="0">
                <a:latin typeface="NanumBarunGothic" panose="020B0603020101020101" pitchFamily="34" charset="-127"/>
                <a:ea typeface="NanumBarunGothic" panose="020B0603020101020101" pitchFamily="34" charset="-127"/>
              </a:rPr>
              <a:t>,</a:t>
            </a:r>
            <a:r>
              <a:rPr lang="ko-KR" altLang="en-US" sz="1200" dirty="0">
                <a:latin typeface="NanumBarunGothic" panose="020B0603020101020101" pitchFamily="34" charset="-127"/>
                <a:ea typeface="NanumBarunGothic" panose="020B0603020101020101" pitchFamily="34" charset="-127"/>
              </a:rPr>
              <a:t> 석탄과 메탄 비중이 낮은 국가</a:t>
            </a:r>
            <a:endParaRPr lang="en-US" altLang="ko-KR" sz="1200" dirty="0">
              <a:latin typeface="NanumBarunGothic" panose="020B0603020101020101" pitchFamily="34" charset="-127"/>
              <a:ea typeface="NanumBarunGothic" panose="020B0603020101020101" pitchFamily="34" charset="-127"/>
            </a:endParaRPr>
          </a:p>
          <a:p>
            <a:pPr>
              <a:lnSpc>
                <a:spcPct val="120000"/>
              </a:lnSpc>
            </a:pPr>
            <a:r>
              <a:rPr lang="en-US" altLang="ko-KR" sz="1200" dirty="0">
                <a:latin typeface="NanumBarunGothic" panose="020B0603020101020101" pitchFamily="34" charset="-127"/>
                <a:ea typeface="NanumBarunGothic" panose="020B0603020101020101" pitchFamily="34" charset="-127"/>
              </a:rPr>
              <a:t>PC3</a:t>
            </a:r>
          </a:p>
          <a:p>
            <a:pPr marL="285750" indent="-285750">
              <a:lnSpc>
                <a:spcPct val="120000"/>
              </a:lnSpc>
              <a:buFontTx/>
              <a:buChar char="-"/>
            </a:pPr>
            <a:r>
              <a:rPr lang="ko-KR" altLang="en-US" sz="1200" dirty="0">
                <a:latin typeface="NanumBarunGothic" panose="020B0603020101020101" pitchFamily="34" charset="-127"/>
                <a:ea typeface="NanumBarunGothic" panose="020B0603020101020101" pitchFamily="34" charset="-127"/>
              </a:rPr>
              <a:t>양</a:t>
            </a:r>
            <a:r>
              <a:rPr lang="en-US" altLang="ko-KR" sz="1200" dirty="0">
                <a:latin typeface="NanumBarunGothic" panose="020B0603020101020101" pitchFamily="34" charset="-127"/>
                <a:ea typeface="NanumBarunGothic" panose="020B0603020101020101" pitchFamily="34" charset="-127"/>
              </a:rPr>
              <a:t>(+)</a:t>
            </a:r>
            <a:r>
              <a:rPr lang="en-US" altLang="ko-KR" sz="1200" dirty="0">
                <a:latin typeface="NanumBarunGothic" panose="020B0603020101020101" pitchFamily="34" charset="-127"/>
                <a:ea typeface="NanumBarunGothic" panose="020B0603020101020101" pitchFamily="34" charset="-127"/>
                <a:sym typeface="Wingdings" pitchFamily="2" charset="2"/>
              </a:rPr>
              <a:t>: (1)</a:t>
            </a:r>
            <a:r>
              <a:rPr lang="en-US" altLang="ko-KR" sz="1200" dirty="0" err="1">
                <a:solidFill>
                  <a:srgbClr val="000000"/>
                </a:solidFill>
                <a:latin typeface="NanumBarunGothic" panose="020B0603020101020101" pitchFamily="34" charset="-127"/>
                <a:ea typeface="NanumBarunGothic" panose="020B0603020101020101" pitchFamily="34" charset="-127"/>
              </a:rPr>
              <a:t>Petroleum.and.other.liquids.Energy_diff</a:t>
            </a:r>
            <a:r>
              <a:rPr lang="en-US" altLang="ko-KR" sz="1200" dirty="0">
                <a:solidFill>
                  <a:srgbClr val="000000"/>
                </a:solidFill>
                <a:latin typeface="NanumBarunGothic" panose="020B0603020101020101" pitchFamily="34" charset="-127"/>
                <a:ea typeface="NanumBarunGothic" panose="020B0603020101020101" pitchFamily="34" charset="-127"/>
              </a:rPr>
              <a:t> (2)</a:t>
            </a:r>
            <a:r>
              <a:rPr lang="en-US" altLang="ko-KR" sz="1200" dirty="0" err="1">
                <a:solidFill>
                  <a:srgbClr val="000000"/>
                </a:solidFill>
                <a:latin typeface="NanumBarunGothic" panose="020B0603020101020101" pitchFamily="34" charset="-127"/>
                <a:ea typeface="NanumBarunGothic" panose="020B0603020101020101" pitchFamily="34" charset="-127"/>
              </a:rPr>
              <a:t>Gas.Energy_diff</a:t>
            </a:r>
            <a:r>
              <a:rPr lang="en-US" altLang="ko-KR" sz="1200" dirty="0">
                <a:solidFill>
                  <a:srgbClr val="000000"/>
                </a:solidFill>
                <a:latin typeface="NanumBarunGothic" panose="020B0603020101020101" pitchFamily="34" charset="-127"/>
                <a:ea typeface="NanumBarunGothic" panose="020B0603020101020101" pitchFamily="34" charset="-127"/>
              </a:rPr>
              <a:t> </a:t>
            </a:r>
            <a:r>
              <a:rPr lang="ko-KR" altLang="en-US" sz="1200" dirty="0">
                <a:solidFill>
                  <a:srgbClr val="000000"/>
                </a:solidFill>
                <a:latin typeface="NanumBarunGothic" panose="020B0603020101020101" pitchFamily="34" charset="-127"/>
                <a:ea typeface="NanumBarunGothic" panose="020B0603020101020101" pitchFamily="34" charset="-127"/>
              </a:rPr>
              <a:t> </a:t>
            </a:r>
            <a:r>
              <a:rPr lang="en-US" altLang="ko-KR" sz="1200" dirty="0">
                <a:solidFill>
                  <a:srgbClr val="000000"/>
                </a:solidFill>
                <a:latin typeface="NanumBarunGothic" panose="020B0603020101020101" pitchFamily="34" charset="-127"/>
                <a:ea typeface="NanumBarunGothic" panose="020B0603020101020101" pitchFamily="34" charset="-127"/>
              </a:rPr>
              <a:t>(3)Per.Capita.CO2</a:t>
            </a:r>
          </a:p>
          <a:p>
            <a:pPr marL="285750" indent="-285750">
              <a:lnSpc>
                <a:spcPct val="120000"/>
              </a:lnSpc>
              <a:buFontTx/>
              <a:buChar char="-"/>
            </a:pPr>
            <a:r>
              <a:rPr lang="ko-KR" altLang="en-US" sz="1200" dirty="0">
                <a:latin typeface="NanumBarunGothic" panose="020B0603020101020101" pitchFamily="34" charset="-127"/>
                <a:ea typeface="NanumBarunGothic" panose="020B0603020101020101" pitchFamily="34" charset="-127"/>
              </a:rPr>
              <a:t>음</a:t>
            </a:r>
            <a:r>
              <a:rPr lang="en-US" altLang="ko-KR" sz="1200" dirty="0">
                <a:latin typeface="NanumBarunGothic" panose="020B0603020101020101" pitchFamily="34" charset="-127"/>
                <a:ea typeface="NanumBarunGothic" panose="020B0603020101020101" pitchFamily="34" charset="-127"/>
              </a:rPr>
              <a:t>(-):</a:t>
            </a:r>
            <a:r>
              <a:rPr lang="ko-KR" altLang="en-US" sz="1200" dirty="0">
                <a:latin typeface="NanumBarunGothic" panose="020B0603020101020101" pitchFamily="34" charset="-127"/>
                <a:ea typeface="NanumBarunGothic" panose="020B0603020101020101" pitchFamily="34" charset="-127"/>
              </a:rPr>
              <a:t> </a:t>
            </a:r>
            <a:r>
              <a:rPr lang="en-US" altLang="ko-KR" sz="1200" dirty="0">
                <a:latin typeface="NanumBarunGothic" panose="020B0603020101020101" pitchFamily="34" charset="-127"/>
                <a:ea typeface="NanumBarunGothic" panose="020B0603020101020101" pitchFamily="34" charset="-127"/>
              </a:rPr>
              <a:t>(1)</a:t>
            </a:r>
            <a:r>
              <a:rPr lang="en-US" altLang="ko-KR" sz="1200" dirty="0" err="1">
                <a:latin typeface="NanumBarunGothic" panose="020B0603020101020101" pitchFamily="34" charset="-127"/>
                <a:ea typeface="NanumBarunGothic" panose="020B0603020101020101" pitchFamily="34" charset="-127"/>
              </a:rPr>
              <a:t>Nuclear.Energy</a:t>
            </a:r>
            <a:r>
              <a:rPr lang="ko-KR" altLang="en-US" sz="1200" dirty="0">
                <a:latin typeface="NanumBarunGothic" panose="020B0603020101020101" pitchFamily="34" charset="-127"/>
                <a:ea typeface="NanumBarunGothic" panose="020B0603020101020101" pitchFamily="34" charset="-127"/>
              </a:rPr>
              <a:t> </a:t>
            </a:r>
            <a:r>
              <a:rPr lang="en-US" altLang="ko-KR" sz="1200" dirty="0">
                <a:latin typeface="NanumBarunGothic" panose="020B0603020101020101" pitchFamily="34" charset="-127"/>
                <a:ea typeface="NanumBarunGothic" panose="020B0603020101020101" pitchFamily="34" charset="-127"/>
              </a:rPr>
              <a:t>(2)</a:t>
            </a:r>
            <a:r>
              <a:rPr lang="en-US" altLang="ko-KR" sz="1200" dirty="0" err="1">
                <a:solidFill>
                  <a:srgbClr val="000000"/>
                </a:solidFill>
                <a:latin typeface="NanumBarunGothic" panose="020B0603020101020101" pitchFamily="34" charset="-127"/>
                <a:ea typeface="NanumBarunGothic" panose="020B0603020101020101" pitchFamily="34" charset="-127"/>
              </a:rPr>
              <a:t>Nuclear.Energy_diff</a:t>
            </a:r>
            <a:endParaRPr lang="en-US" altLang="ko-KR" sz="1200" dirty="0">
              <a:solidFill>
                <a:srgbClr val="000000"/>
              </a:solidFill>
              <a:latin typeface="NanumBarunGothic" panose="020B0603020101020101" pitchFamily="34" charset="-127"/>
              <a:ea typeface="NanumBarunGothic" panose="020B0603020101020101" pitchFamily="34" charset="-127"/>
            </a:endParaRPr>
          </a:p>
          <a:p>
            <a:pPr marL="285750" indent="-285750">
              <a:lnSpc>
                <a:spcPct val="120000"/>
              </a:lnSpc>
              <a:buFontTx/>
              <a:buChar char="-"/>
            </a:pPr>
            <a:r>
              <a:rPr lang="en-US" altLang="ko-KR" sz="1200" dirty="0">
                <a:solidFill>
                  <a:srgbClr val="000000"/>
                </a:solidFill>
                <a:latin typeface="NanumBarunGothic" panose="020B0603020101020101" pitchFamily="34" charset="-127"/>
                <a:ea typeface="NanumBarunGothic" panose="020B0603020101020101" pitchFamily="34" charset="-127"/>
              </a:rPr>
              <a:t>PC3 </a:t>
            </a:r>
            <a:r>
              <a:rPr lang="ko-KR" altLang="en-US" sz="1200" dirty="0">
                <a:solidFill>
                  <a:srgbClr val="000000"/>
                </a:solidFill>
                <a:latin typeface="NanumBarunGothic" panose="020B0603020101020101" pitchFamily="34" charset="-127"/>
                <a:ea typeface="NanumBarunGothic" panose="020B0603020101020101" pitchFamily="34" charset="-127"/>
              </a:rPr>
              <a:t>값이 클수록 석유</a:t>
            </a:r>
            <a:r>
              <a:rPr lang="en-US" altLang="ko-KR" sz="1200" dirty="0">
                <a:solidFill>
                  <a:srgbClr val="000000"/>
                </a:solidFill>
                <a:latin typeface="NanumBarunGothic" panose="020B0603020101020101" pitchFamily="34" charset="-127"/>
                <a:ea typeface="NanumBarunGothic" panose="020B0603020101020101" pitchFamily="34" charset="-127"/>
              </a:rPr>
              <a:t>·</a:t>
            </a:r>
            <a:r>
              <a:rPr lang="ko-KR" altLang="en-US" sz="1200" dirty="0">
                <a:solidFill>
                  <a:srgbClr val="000000"/>
                </a:solidFill>
                <a:latin typeface="NanumBarunGothic" panose="020B0603020101020101" pitchFamily="34" charset="-127"/>
                <a:ea typeface="NanumBarunGothic" panose="020B0603020101020101" pitchFamily="34" charset="-127"/>
              </a:rPr>
              <a:t>가스 사용 증가</a:t>
            </a:r>
            <a:r>
              <a:rPr lang="en-US" altLang="ko-KR" sz="1200" dirty="0">
                <a:solidFill>
                  <a:srgbClr val="000000"/>
                </a:solidFill>
                <a:latin typeface="NanumBarunGothic" panose="020B0603020101020101" pitchFamily="34" charset="-127"/>
                <a:ea typeface="NanumBarunGothic" panose="020B0603020101020101" pitchFamily="34" charset="-127"/>
              </a:rPr>
              <a:t>, 1</a:t>
            </a:r>
            <a:r>
              <a:rPr lang="ko-KR" altLang="en-US" sz="1200" dirty="0">
                <a:solidFill>
                  <a:srgbClr val="000000"/>
                </a:solidFill>
                <a:latin typeface="NanumBarunGothic" panose="020B0603020101020101" pitchFamily="34" charset="-127"/>
                <a:ea typeface="NanumBarunGothic" panose="020B0603020101020101" pitchFamily="34" charset="-127"/>
              </a:rPr>
              <a:t>인당 </a:t>
            </a:r>
            <a:r>
              <a:rPr lang="en-US" altLang="ko-KR" sz="1200" dirty="0">
                <a:solidFill>
                  <a:srgbClr val="000000"/>
                </a:solidFill>
                <a:latin typeface="NanumBarunGothic" panose="020B0603020101020101" pitchFamily="34" charset="-127"/>
                <a:ea typeface="NanumBarunGothic" panose="020B0603020101020101" pitchFamily="34" charset="-127"/>
              </a:rPr>
              <a:t>CO₂ </a:t>
            </a:r>
            <a:r>
              <a:rPr lang="ko-KR" altLang="en-US" sz="1200" dirty="0">
                <a:solidFill>
                  <a:srgbClr val="000000"/>
                </a:solidFill>
                <a:latin typeface="NanumBarunGothic" panose="020B0603020101020101" pitchFamily="34" charset="-127"/>
                <a:ea typeface="NanumBarunGothic" panose="020B0603020101020101" pitchFamily="34" charset="-127"/>
              </a:rPr>
              <a:t>배출량이 높은 반면 원자력 사용이 적은 국가</a:t>
            </a:r>
            <a:endParaRPr lang="en-US" altLang="ko-KR" sz="1200" dirty="0">
              <a:solidFill>
                <a:srgbClr val="000000"/>
              </a:solidFill>
              <a:latin typeface="NanumBarunGothic" panose="020B0603020101020101" pitchFamily="34" charset="-127"/>
              <a:ea typeface="NanumBarunGothic" panose="020B0603020101020101" pitchFamily="34" charset="-127"/>
            </a:endParaRPr>
          </a:p>
          <a:p>
            <a:pPr marL="285750" indent="-285750">
              <a:lnSpc>
                <a:spcPct val="120000"/>
              </a:lnSpc>
              <a:buFontTx/>
              <a:buChar char="-"/>
            </a:pPr>
            <a:r>
              <a:rPr lang="ko-KR" altLang="en-US" sz="1200" dirty="0">
                <a:solidFill>
                  <a:srgbClr val="000000"/>
                </a:solidFill>
                <a:latin typeface="NanumBarunGothic" panose="020B0603020101020101" pitchFamily="34" charset="-127"/>
                <a:ea typeface="NanumBarunGothic" panose="020B0603020101020101" pitchFamily="34" charset="-127"/>
              </a:rPr>
              <a:t>비효율적이고 화석연료 중심의 에너지 구조를 가진 국가</a:t>
            </a:r>
            <a:endParaRPr lang="en-US" altLang="ko-KR" sz="1200" dirty="0">
              <a:solidFill>
                <a:srgbClr val="000000"/>
              </a:solidFill>
              <a:latin typeface="NanumBarunGothic" panose="020B0603020101020101" pitchFamily="34" charset="-127"/>
              <a:ea typeface="NanumBarunGothic" panose="020B0603020101020101" pitchFamily="34" charset="-127"/>
            </a:endParaRPr>
          </a:p>
        </p:txBody>
      </p:sp>
    </p:spTree>
    <p:extLst>
      <p:ext uri="{BB962C8B-B14F-4D97-AF65-F5344CB8AC3E}">
        <p14:creationId xmlns:p14="http://schemas.microsoft.com/office/powerpoint/2010/main" val="7493809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7718267-8A49-9756-87DB-C7386BD8C8A3}"/>
              </a:ext>
            </a:extLst>
          </p:cNvPr>
          <p:cNvSpPr>
            <a:spLocks noGrp="1"/>
          </p:cNvSpPr>
          <p:nvPr>
            <p:ph type="title"/>
          </p:nvPr>
        </p:nvSpPr>
        <p:spPr>
          <a:xfrm>
            <a:off x="838200" y="2766218"/>
            <a:ext cx="10515600" cy="1325563"/>
          </a:xfrm>
        </p:spPr>
        <p:txBody>
          <a:bodyPr/>
          <a:lstStyle/>
          <a:p>
            <a:pPr algn="ctr"/>
            <a:r>
              <a:rPr kumimoji="1" lang="en-US" altLang="ko-KR" dirty="0"/>
              <a:t>1.</a:t>
            </a:r>
            <a:r>
              <a:rPr kumimoji="1" lang="ko-KR" altLang="en-US" dirty="0"/>
              <a:t> 군집분석</a:t>
            </a:r>
          </a:p>
        </p:txBody>
      </p:sp>
    </p:spTree>
    <p:extLst>
      <p:ext uri="{BB962C8B-B14F-4D97-AF65-F5344CB8AC3E}">
        <p14:creationId xmlns:p14="http://schemas.microsoft.com/office/powerpoint/2010/main" val="169529061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7D78C0-76DC-F5F0-4092-4F866587BC0B}"/>
            </a:ext>
          </a:extLst>
        </p:cNvPr>
        <p:cNvGrpSpPr/>
        <p:nvPr/>
      </p:nvGrpSpPr>
      <p:grpSpPr>
        <a:xfrm>
          <a:off x="0" y="0"/>
          <a:ext cx="0" cy="0"/>
          <a:chOff x="0" y="0"/>
          <a:chExt cx="0" cy="0"/>
        </a:xfrm>
      </p:grpSpPr>
      <p:pic>
        <p:nvPicPr>
          <p:cNvPr id="3" name="그림 2" descr="텍스트, 스크린샷, 소프트웨어이(가) 표시된 사진&#10;&#10;AI 생성 콘텐츠는 정확하지 않을 수 있습니다.">
            <a:extLst>
              <a:ext uri="{FF2B5EF4-FFF2-40B4-BE49-F238E27FC236}">
                <a16:creationId xmlns:a16="http://schemas.microsoft.com/office/drawing/2014/main" id="{C576F50A-AAD7-BEB7-3C20-CB91E65D73CF}"/>
              </a:ext>
            </a:extLst>
          </p:cNvPr>
          <p:cNvPicPr>
            <a:picLocks noChangeAspect="1"/>
          </p:cNvPicPr>
          <p:nvPr/>
        </p:nvPicPr>
        <p:blipFill>
          <a:blip r:embed="rId3"/>
          <a:srcRect l="5631" r="39303" b="70262"/>
          <a:stretch>
            <a:fillRect/>
          </a:stretch>
        </p:blipFill>
        <p:spPr>
          <a:xfrm>
            <a:off x="346526" y="1271519"/>
            <a:ext cx="4996440" cy="3162619"/>
          </a:xfrm>
          <a:prstGeom prst="rect">
            <a:avLst/>
          </a:prstGeom>
        </p:spPr>
      </p:pic>
      <p:sp>
        <p:nvSpPr>
          <p:cNvPr id="4" name="TextBox 3">
            <a:extLst>
              <a:ext uri="{FF2B5EF4-FFF2-40B4-BE49-F238E27FC236}">
                <a16:creationId xmlns:a16="http://schemas.microsoft.com/office/drawing/2014/main" id="{A20A1D59-4F9E-752C-6466-6F7827E6E651}"/>
              </a:ext>
            </a:extLst>
          </p:cNvPr>
          <p:cNvSpPr txBox="1"/>
          <p:nvPr/>
        </p:nvSpPr>
        <p:spPr>
          <a:xfrm>
            <a:off x="346526" y="171445"/>
            <a:ext cx="5749474" cy="461665"/>
          </a:xfrm>
          <a:prstGeom prst="rect">
            <a:avLst/>
          </a:prstGeom>
          <a:noFill/>
        </p:spPr>
        <p:txBody>
          <a:bodyPr wrap="square" rtlCol="0">
            <a:spAutoFit/>
          </a:bodyPr>
          <a:lstStyle/>
          <a:p>
            <a:r>
              <a:rPr kumimoji="1" lang="en-US" altLang="ko-KR" sz="2400" b="1" dirty="0">
                <a:latin typeface="NanumBarunGothic Light" panose="020B0603020101020101" pitchFamily="34" charset="-127"/>
                <a:ea typeface="NanumBarunGothic Light" panose="020B0603020101020101" pitchFamily="34" charset="-127"/>
              </a:rPr>
              <a:t>3.</a:t>
            </a:r>
            <a:r>
              <a:rPr kumimoji="1" lang="ko-KR" altLang="en-US" sz="2400" b="1" dirty="0">
                <a:latin typeface="NanumBarunGothic Light" panose="020B0603020101020101" pitchFamily="34" charset="-127"/>
                <a:ea typeface="NanumBarunGothic Light" panose="020B0603020101020101" pitchFamily="34" charset="-127"/>
              </a:rPr>
              <a:t> 군집 개수 선정</a:t>
            </a:r>
            <a:endParaRPr lang="ko-KR" altLang="en-US" sz="2400" b="1" dirty="0">
              <a:effectLst/>
              <a:latin typeface="NanumBarunGothic Light" panose="020B0603020101020101" pitchFamily="34" charset="-127"/>
              <a:ea typeface="NanumBarunGothic Light" panose="020B0603020101020101" pitchFamily="34" charset="-127"/>
            </a:endParaRPr>
          </a:p>
        </p:txBody>
      </p:sp>
      <p:graphicFrame>
        <p:nvGraphicFramePr>
          <p:cNvPr id="2" name="표 1">
            <a:extLst>
              <a:ext uri="{FF2B5EF4-FFF2-40B4-BE49-F238E27FC236}">
                <a16:creationId xmlns:a16="http://schemas.microsoft.com/office/drawing/2014/main" id="{59951777-76AF-1A3E-2A1A-F016F6FFAAD7}"/>
              </a:ext>
            </a:extLst>
          </p:cNvPr>
          <p:cNvGraphicFramePr>
            <a:graphicFrameLocks noGrp="1"/>
          </p:cNvGraphicFramePr>
          <p:nvPr>
            <p:extLst>
              <p:ext uri="{D42A27DB-BD31-4B8C-83A1-F6EECF244321}">
                <p14:modId xmlns:p14="http://schemas.microsoft.com/office/powerpoint/2010/main" val="2804584727"/>
              </p:ext>
            </p:extLst>
          </p:nvPr>
        </p:nvGraphicFramePr>
        <p:xfrm>
          <a:off x="346526" y="4720563"/>
          <a:ext cx="4996440" cy="1266028"/>
        </p:xfrm>
        <a:graphic>
          <a:graphicData uri="http://schemas.openxmlformats.org/drawingml/2006/table">
            <a:tbl>
              <a:tblPr firstRow="1" bandRow="1">
                <a:tableStyleId>{2D5ABB26-0587-4C30-8999-92F81FD0307C}</a:tableStyleId>
              </a:tblPr>
              <a:tblGrid>
                <a:gridCol w="1715356">
                  <a:extLst>
                    <a:ext uri="{9D8B030D-6E8A-4147-A177-3AD203B41FA5}">
                      <a16:colId xmlns:a16="http://schemas.microsoft.com/office/drawing/2014/main" val="1421798057"/>
                    </a:ext>
                  </a:extLst>
                </a:gridCol>
                <a:gridCol w="3281084">
                  <a:extLst>
                    <a:ext uri="{9D8B030D-6E8A-4147-A177-3AD203B41FA5}">
                      <a16:colId xmlns:a16="http://schemas.microsoft.com/office/drawing/2014/main" val="1489870300"/>
                    </a:ext>
                  </a:extLst>
                </a:gridCol>
              </a:tblGrid>
              <a:tr h="343454">
                <a:tc>
                  <a:txBody>
                    <a:bodyPr/>
                    <a:lstStyle/>
                    <a:p>
                      <a:pPr algn="l" latinLnBrk="1"/>
                      <a:r>
                        <a:rPr lang="ko-KR" altLang="en-US" sz="1600" b="0" i="0" dirty="0">
                          <a:latin typeface="NanumBarunGothic" panose="020B0603020101020101" pitchFamily="34" charset="-127"/>
                          <a:ea typeface="NanumBarunGothic" panose="020B0603020101020101" pitchFamily="34" charset="-127"/>
                        </a:rPr>
                        <a:t>단계</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latinLnBrk="1"/>
                      <a:r>
                        <a:rPr lang="ko-KR" altLang="en-US" sz="1600" b="0" i="0" dirty="0">
                          <a:latin typeface="NanumBarunGothic" panose="020B0603020101020101" pitchFamily="34" charset="-127"/>
                          <a:ea typeface="NanumBarunGothic" panose="020B0603020101020101" pitchFamily="34" charset="-127"/>
                        </a:rPr>
                        <a:t>관련 주요 함수</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28171115"/>
                  </a:ext>
                </a:extLst>
              </a:tr>
              <a:tr h="343454">
                <a:tc>
                  <a:txBody>
                    <a:bodyPr/>
                    <a:lstStyle/>
                    <a:p>
                      <a:pPr algn="l" latinLnBrk="1"/>
                      <a:r>
                        <a:rPr lang="en-US" altLang="ko-KR" sz="1600" b="0" i="0" dirty="0" err="1">
                          <a:latin typeface="NanumBarunGothic" panose="020B0603020101020101" pitchFamily="34" charset="-127"/>
                          <a:ea typeface="NanumBarunGothic" panose="020B0603020101020101" pitchFamily="34" charset="-127"/>
                        </a:rPr>
                        <a:t>Kmeans</a:t>
                      </a:r>
                      <a:r>
                        <a:rPr lang="ko-KR" altLang="en-US" sz="1600" b="0" i="0" dirty="0">
                          <a:latin typeface="NanumBarunGothic" panose="020B0603020101020101" pitchFamily="34" charset="-127"/>
                          <a:ea typeface="NanumBarunGothic" panose="020B0603020101020101" pitchFamily="34" charset="-127"/>
                        </a:rPr>
                        <a:t> 수행</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600" b="0" i="0" dirty="0" err="1">
                          <a:latin typeface="NanumBarunGothic" panose="020B0603020101020101" pitchFamily="34" charset="-127"/>
                          <a:ea typeface="NanumBarunGothic" panose="020B0603020101020101" pitchFamily="34" charset="-127"/>
                        </a:rPr>
                        <a:t>Kmeans</a:t>
                      </a:r>
                      <a:r>
                        <a:rPr lang="en-US" altLang="ko-KR" sz="1600" b="0" i="0" dirty="0">
                          <a:latin typeface="NanumBarunGothic" panose="020B0603020101020101" pitchFamily="34" charset="-127"/>
                          <a:ea typeface="NanumBarunGothic" panose="020B0603020101020101" pitchFamily="34" charset="-127"/>
                        </a:rPr>
                        <a:t>(</a:t>
                      </a:r>
                      <a:r>
                        <a:rPr lang="en-US" altLang="ko-KR" sz="1600" b="0" i="0" dirty="0" err="1">
                          <a:latin typeface="NanumBarunGothic" panose="020B0603020101020101" pitchFamily="34" charset="-127"/>
                          <a:ea typeface="NanumBarunGothic" panose="020B0603020101020101" pitchFamily="34" charset="-127"/>
                        </a:rPr>
                        <a:t>n_cluster</a:t>
                      </a:r>
                      <a:r>
                        <a:rPr lang="en-US" altLang="ko-KR" sz="1600" b="0" i="0" dirty="0">
                          <a:latin typeface="NanumBarunGothic" panose="020B0603020101020101" pitchFamily="34" charset="-127"/>
                          <a:ea typeface="NanumBarunGothic" panose="020B0603020101020101" pitchFamily="34" charset="-127"/>
                        </a:rPr>
                        <a:t>=k).</a:t>
                      </a:r>
                      <a:r>
                        <a:rPr lang="en-US" altLang="ko-KR" sz="1600" b="0" i="0" dirty="0" err="1">
                          <a:latin typeface="NanumBarunGothic" panose="020B0603020101020101" pitchFamily="34" charset="-127"/>
                          <a:ea typeface="NanumBarunGothic" panose="020B0603020101020101" pitchFamily="34" charset="-127"/>
                        </a:rPr>
                        <a:t>fit_predict</a:t>
                      </a:r>
                      <a:r>
                        <a:rPr lang="en-US" altLang="ko-KR" sz="1600" b="0" i="0" dirty="0">
                          <a:latin typeface="NanumBarunGothic" panose="020B0603020101020101" pitchFamily="34" charset="-127"/>
                          <a:ea typeface="NanumBarunGothic" panose="020B0603020101020101" pitchFamily="34" charset="-127"/>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17305343"/>
                  </a:ext>
                </a:extLst>
              </a:tr>
              <a:tr h="343454">
                <a:tc>
                  <a:txBody>
                    <a:bodyPr/>
                    <a:lstStyle/>
                    <a:p>
                      <a:pPr algn="l" latinLnBrk="1"/>
                      <a:r>
                        <a:rPr lang="en-US" altLang="ko-KR" sz="1600" b="0" i="0" dirty="0">
                          <a:latin typeface="NanumBarunGothic" panose="020B0603020101020101" pitchFamily="34" charset="-127"/>
                          <a:ea typeface="NanumBarunGothic" panose="020B0603020101020101" pitchFamily="34" charset="-127"/>
                        </a:rPr>
                        <a:t>Elbow &amp; Silhouette score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600" b="0" i="0" dirty="0" err="1">
                          <a:latin typeface="NanumBarunGothic" panose="020B0603020101020101" pitchFamily="34" charset="-127"/>
                          <a:ea typeface="NanumBarunGothic" panose="020B0603020101020101" pitchFamily="34" charset="-127"/>
                        </a:rPr>
                        <a:t>kmeans.inertia</a:t>
                      </a:r>
                      <a:r>
                        <a:rPr lang="en-US" altLang="ko-KR" sz="1600" b="0" i="0" dirty="0">
                          <a:latin typeface="NanumBarunGothic" panose="020B0603020101020101" pitchFamily="34" charset="-127"/>
                          <a:ea typeface="NanumBarunGothic" panose="020B0603020101020101" pitchFamily="34" charset="-127"/>
                        </a:rPr>
                        <a:t>_</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600" b="0" i="0" dirty="0" err="1">
                          <a:latin typeface="NanumBarunGothic" panose="020B0603020101020101" pitchFamily="34" charset="-127"/>
                          <a:ea typeface="NanumBarunGothic" panose="020B0603020101020101" pitchFamily="34" charset="-127"/>
                        </a:rPr>
                        <a:t>silhouette_score</a:t>
                      </a:r>
                      <a:r>
                        <a:rPr lang="en-US" altLang="ko-KR" sz="1600" b="0" i="0" dirty="0">
                          <a:latin typeface="NanumBarunGothic" panose="020B0603020101020101" pitchFamily="34" charset="-127"/>
                          <a:ea typeface="NanumBarunGothic" panose="020B0603020101020101" pitchFamily="34" charset="-127"/>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27172454"/>
                  </a:ext>
                </a:extLst>
              </a:tr>
            </a:tbl>
          </a:graphicData>
        </a:graphic>
      </p:graphicFrame>
      <p:pic>
        <p:nvPicPr>
          <p:cNvPr id="5" name="그림 4" descr="텍스트, 스크린샷, 소프트웨어이(가) 표시된 사진&#10;&#10;AI 생성 콘텐츠는 정확하지 않을 수 있습니다.">
            <a:extLst>
              <a:ext uri="{FF2B5EF4-FFF2-40B4-BE49-F238E27FC236}">
                <a16:creationId xmlns:a16="http://schemas.microsoft.com/office/drawing/2014/main" id="{E067CCEF-96CA-826B-266C-0E0C4B3D2BC6}"/>
              </a:ext>
            </a:extLst>
          </p:cNvPr>
          <p:cNvPicPr>
            <a:picLocks noChangeAspect="1"/>
          </p:cNvPicPr>
          <p:nvPr/>
        </p:nvPicPr>
        <p:blipFill>
          <a:blip r:embed="rId3"/>
          <a:srcRect l="6100" t="29195" r="13744" b="1794"/>
          <a:stretch>
            <a:fillRect/>
          </a:stretch>
        </p:blipFill>
        <p:spPr>
          <a:xfrm>
            <a:off x="6096000" y="633110"/>
            <a:ext cx="4641827" cy="4684208"/>
          </a:xfrm>
          <a:prstGeom prst="rect">
            <a:avLst/>
          </a:prstGeom>
        </p:spPr>
      </p:pic>
      <p:pic>
        <p:nvPicPr>
          <p:cNvPr id="8" name="그림 7" descr="스크린샷, 그래프, 라인, 도표이(가) 표시된 사진&#10;&#10;AI 생성 콘텐츠는 정확하지 않을 수 있습니다.">
            <a:extLst>
              <a:ext uri="{FF2B5EF4-FFF2-40B4-BE49-F238E27FC236}">
                <a16:creationId xmlns:a16="http://schemas.microsoft.com/office/drawing/2014/main" id="{0089D6FA-57B1-D59C-9515-708209EF7620}"/>
              </a:ext>
            </a:extLst>
          </p:cNvPr>
          <p:cNvPicPr>
            <a:picLocks noChangeAspect="1"/>
          </p:cNvPicPr>
          <p:nvPr/>
        </p:nvPicPr>
        <p:blipFill>
          <a:blip r:embed="rId4"/>
          <a:srcRect t="1813"/>
          <a:stretch>
            <a:fillRect/>
          </a:stretch>
        </p:blipFill>
        <p:spPr>
          <a:xfrm>
            <a:off x="7844178" y="4625788"/>
            <a:ext cx="4180589" cy="2263096"/>
          </a:xfrm>
          <a:prstGeom prst="rect">
            <a:avLst/>
          </a:prstGeom>
        </p:spPr>
      </p:pic>
      <p:sp>
        <p:nvSpPr>
          <p:cNvPr id="9" name="TextBox 8">
            <a:extLst>
              <a:ext uri="{FF2B5EF4-FFF2-40B4-BE49-F238E27FC236}">
                <a16:creationId xmlns:a16="http://schemas.microsoft.com/office/drawing/2014/main" id="{26866169-E653-71AE-1C7F-21FCD13724E7}"/>
              </a:ext>
            </a:extLst>
          </p:cNvPr>
          <p:cNvSpPr txBox="1"/>
          <p:nvPr/>
        </p:nvSpPr>
        <p:spPr>
          <a:xfrm>
            <a:off x="6096000" y="233000"/>
            <a:ext cx="5065510" cy="400110"/>
          </a:xfrm>
          <a:prstGeom prst="rect">
            <a:avLst/>
          </a:prstGeom>
          <a:noFill/>
        </p:spPr>
        <p:txBody>
          <a:bodyPr wrap="square" rtlCol="0">
            <a:spAutoFit/>
          </a:bodyPr>
          <a:lstStyle/>
          <a:p>
            <a:r>
              <a:rPr lang="ko-KR" altLang="en-US" sz="2000" dirty="0">
                <a:latin typeface="NanumBarunGothic Light" panose="020B0603020101020101" pitchFamily="34" charset="-127"/>
                <a:ea typeface="NanumBarunGothic Light" panose="020B0603020101020101" pitchFamily="34" charset="-127"/>
              </a:rPr>
              <a:t>그래프 생성</a:t>
            </a:r>
            <a:endParaRPr lang="en-US" altLang="ko-KR" sz="2000" dirty="0">
              <a:latin typeface="NanumBarunGothic Light" panose="020B0603020101020101" pitchFamily="34" charset="-127"/>
              <a:ea typeface="NanumBarunGothic Light" panose="020B0603020101020101" pitchFamily="34" charset="-127"/>
            </a:endParaRPr>
          </a:p>
        </p:txBody>
      </p:sp>
      <p:sp>
        <p:nvSpPr>
          <p:cNvPr id="10" name="TextBox 9">
            <a:extLst>
              <a:ext uri="{FF2B5EF4-FFF2-40B4-BE49-F238E27FC236}">
                <a16:creationId xmlns:a16="http://schemas.microsoft.com/office/drawing/2014/main" id="{14952E7C-2A6E-5473-5FFD-29F7D1A67A4E}"/>
              </a:ext>
            </a:extLst>
          </p:cNvPr>
          <p:cNvSpPr txBox="1"/>
          <p:nvPr/>
        </p:nvSpPr>
        <p:spPr>
          <a:xfrm>
            <a:off x="277456" y="871409"/>
            <a:ext cx="5065510" cy="400110"/>
          </a:xfrm>
          <a:prstGeom prst="rect">
            <a:avLst/>
          </a:prstGeom>
          <a:noFill/>
        </p:spPr>
        <p:txBody>
          <a:bodyPr wrap="square" rtlCol="0">
            <a:spAutoFit/>
          </a:bodyPr>
          <a:lstStyle/>
          <a:p>
            <a:r>
              <a:rPr lang="en-US" altLang="ko-KR" sz="2000" dirty="0" err="1">
                <a:latin typeface="NanumBarunGothic Light" panose="020B0603020101020101" pitchFamily="34" charset="-127"/>
                <a:ea typeface="NanumBarunGothic Light" panose="020B0603020101020101" pitchFamily="34" charset="-127"/>
              </a:rPr>
              <a:t>Kmeans</a:t>
            </a:r>
            <a:r>
              <a:rPr lang="en-US" altLang="ko-KR" sz="2000" dirty="0">
                <a:latin typeface="NanumBarunGothic Light" panose="020B0603020101020101" pitchFamily="34" charset="-127"/>
                <a:ea typeface="NanumBarunGothic Light" panose="020B0603020101020101" pitchFamily="34" charset="-127"/>
              </a:rPr>
              <a:t> </a:t>
            </a:r>
            <a:r>
              <a:rPr lang="ko-KR" altLang="en-US" sz="2000" dirty="0">
                <a:latin typeface="NanumBarunGothic Light" panose="020B0603020101020101" pitchFamily="34" charset="-127"/>
                <a:ea typeface="NanumBarunGothic Light" panose="020B0603020101020101" pitchFamily="34" charset="-127"/>
              </a:rPr>
              <a:t>군집화 수행</a:t>
            </a:r>
            <a:endParaRPr lang="en-US" altLang="ko-KR" sz="2000" dirty="0">
              <a:latin typeface="NanumBarunGothic Light" panose="020B0603020101020101" pitchFamily="34" charset="-127"/>
              <a:ea typeface="NanumBarunGothic Light" panose="020B0603020101020101" pitchFamily="34" charset="-127"/>
            </a:endParaRPr>
          </a:p>
        </p:txBody>
      </p:sp>
    </p:spTree>
    <p:extLst>
      <p:ext uri="{BB962C8B-B14F-4D97-AF65-F5344CB8AC3E}">
        <p14:creationId xmlns:p14="http://schemas.microsoft.com/office/powerpoint/2010/main" val="63386499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927797-1103-4575-83C2-ACF1AFAE615F}"/>
            </a:ext>
          </a:extLst>
        </p:cNvPr>
        <p:cNvGrpSpPr/>
        <p:nvPr/>
      </p:nvGrpSpPr>
      <p:grpSpPr>
        <a:xfrm>
          <a:off x="0" y="0"/>
          <a:ext cx="0" cy="0"/>
          <a:chOff x="0" y="0"/>
          <a:chExt cx="0" cy="0"/>
        </a:xfrm>
      </p:grpSpPr>
      <p:grpSp>
        <p:nvGrpSpPr>
          <p:cNvPr id="3" name="그룹 2">
            <a:extLst>
              <a:ext uri="{FF2B5EF4-FFF2-40B4-BE49-F238E27FC236}">
                <a16:creationId xmlns:a16="http://schemas.microsoft.com/office/drawing/2014/main" id="{D054B932-D154-169A-11CE-32A1D6D5BAED}"/>
              </a:ext>
            </a:extLst>
          </p:cNvPr>
          <p:cNvGrpSpPr/>
          <p:nvPr/>
        </p:nvGrpSpPr>
        <p:grpSpPr>
          <a:xfrm>
            <a:off x="624083" y="372543"/>
            <a:ext cx="10943833" cy="6112914"/>
            <a:chOff x="619380" y="539336"/>
            <a:chExt cx="10943833" cy="6112914"/>
          </a:xfrm>
        </p:grpSpPr>
        <p:pic>
          <p:nvPicPr>
            <p:cNvPr id="5" name="그림 4">
              <a:extLst>
                <a:ext uri="{FF2B5EF4-FFF2-40B4-BE49-F238E27FC236}">
                  <a16:creationId xmlns:a16="http://schemas.microsoft.com/office/drawing/2014/main" id="{B568AF8E-8732-6928-4ED3-FBB62FA49F21}"/>
                </a:ext>
              </a:extLst>
            </p:cNvPr>
            <p:cNvPicPr>
              <a:picLocks noChangeAspect="1"/>
            </p:cNvPicPr>
            <p:nvPr/>
          </p:nvPicPr>
          <p:blipFill>
            <a:blip r:embed="rId3"/>
            <a:srcRect/>
            <a:stretch/>
          </p:blipFill>
          <p:spPr>
            <a:xfrm>
              <a:off x="628787" y="539336"/>
              <a:ext cx="10934426" cy="5774360"/>
            </a:xfrm>
            <a:prstGeom prst="rect">
              <a:avLst/>
            </a:prstGeom>
          </p:spPr>
        </p:pic>
        <p:sp>
          <p:nvSpPr>
            <p:cNvPr id="2" name="TextBox 1">
              <a:extLst>
                <a:ext uri="{FF2B5EF4-FFF2-40B4-BE49-F238E27FC236}">
                  <a16:creationId xmlns:a16="http://schemas.microsoft.com/office/drawing/2014/main" id="{AECCF031-8439-62F3-B052-E304D6AE4294}"/>
                </a:ext>
              </a:extLst>
            </p:cNvPr>
            <p:cNvSpPr txBox="1"/>
            <p:nvPr/>
          </p:nvSpPr>
          <p:spPr>
            <a:xfrm>
              <a:off x="619380" y="6313696"/>
              <a:ext cx="10943833" cy="338554"/>
            </a:xfrm>
            <a:prstGeom prst="rect">
              <a:avLst/>
            </a:prstGeom>
            <a:noFill/>
          </p:spPr>
          <p:txBody>
            <a:bodyPr wrap="square" rtlCol="0">
              <a:spAutoFit/>
            </a:bodyPr>
            <a:lstStyle/>
            <a:p>
              <a:pPr algn="ctr"/>
              <a:r>
                <a:rPr kumimoji="1" lang="ko-KR" altLang="en-US" sz="1600" dirty="0">
                  <a:latin typeface="NanumBarunGothic Light" panose="020B0603020101020101" pitchFamily="34" charset="-127"/>
                  <a:ea typeface="NanumBarunGothic Light" panose="020B0603020101020101" pitchFamily="34" charset="-127"/>
                </a:rPr>
                <a:t>그림</a:t>
              </a:r>
              <a:r>
                <a:rPr kumimoji="1" lang="en-US" altLang="ko-KR" sz="1600" dirty="0">
                  <a:latin typeface="NanumBarunGothic Light" panose="020B0603020101020101" pitchFamily="34" charset="-127"/>
                  <a:ea typeface="NanumBarunGothic Light" panose="020B0603020101020101" pitchFamily="34" charset="-127"/>
                </a:rPr>
                <a:t>.</a:t>
              </a:r>
              <a:r>
                <a:rPr kumimoji="1" lang="ko-KR" altLang="en-US" sz="1600" dirty="0">
                  <a:latin typeface="NanumBarunGothic Light" panose="020B0603020101020101" pitchFamily="34" charset="-127"/>
                  <a:ea typeface="NanumBarunGothic Light" panose="020B0603020101020101" pitchFamily="34" charset="-127"/>
                </a:rPr>
                <a:t> </a:t>
              </a:r>
              <a:r>
                <a:rPr kumimoji="1" lang="en-US" altLang="ko-KR" sz="1600" dirty="0">
                  <a:latin typeface="NanumBarunGothic Light" panose="020B0603020101020101" pitchFamily="34" charset="-127"/>
                  <a:ea typeface="NanumBarunGothic Light" panose="020B0603020101020101" pitchFamily="34" charset="-127"/>
                </a:rPr>
                <a:t>Elbow</a:t>
              </a:r>
              <a:r>
                <a:rPr kumimoji="1" lang="ko-KR" altLang="en-US" sz="1600" dirty="0">
                  <a:latin typeface="NanumBarunGothic Light" panose="020B0603020101020101" pitchFamily="34" charset="-127"/>
                  <a:ea typeface="NanumBarunGothic Light" panose="020B0603020101020101" pitchFamily="34" charset="-127"/>
                </a:rPr>
                <a:t>와 </a:t>
              </a:r>
              <a:r>
                <a:rPr kumimoji="1" lang="en-US" altLang="ko-KR" sz="1600" dirty="0">
                  <a:latin typeface="NanumBarunGothic Light" panose="020B0603020101020101" pitchFamily="34" charset="-127"/>
                  <a:ea typeface="NanumBarunGothic Light" panose="020B0603020101020101" pitchFamily="34" charset="-127"/>
                </a:rPr>
                <a:t>Silhouette </a:t>
              </a:r>
              <a:r>
                <a:rPr kumimoji="1" lang="ko-KR" altLang="en-US" sz="1600" dirty="0">
                  <a:latin typeface="NanumBarunGothic Light" panose="020B0603020101020101" pitchFamily="34" charset="-127"/>
                  <a:ea typeface="NanumBarunGothic Light" panose="020B0603020101020101" pitchFamily="34" charset="-127"/>
                </a:rPr>
                <a:t>기법을 활용하여 정한 군집 개수</a:t>
              </a:r>
              <a:endParaRPr lang="ko-KR" altLang="en-US" sz="1600" dirty="0">
                <a:effectLst/>
                <a:latin typeface="NanumBarunGothic Light" panose="020B0603020101020101" pitchFamily="34" charset="-127"/>
                <a:ea typeface="NanumBarunGothic Light" panose="020B0603020101020101" pitchFamily="34" charset="-127"/>
              </a:endParaRPr>
            </a:p>
          </p:txBody>
        </p:sp>
      </p:grpSp>
    </p:spTree>
    <p:extLst>
      <p:ext uri="{BB962C8B-B14F-4D97-AF65-F5344CB8AC3E}">
        <p14:creationId xmlns:p14="http://schemas.microsoft.com/office/powerpoint/2010/main" val="206196355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2533E6-2A95-D2E1-44F8-27D6B78F7571}"/>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640B48D9-B627-47C6-2630-4F4AE57088DB}"/>
              </a:ext>
            </a:extLst>
          </p:cNvPr>
          <p:cNvSpPr txBox="1"/>
          <p:nvPr/>
        </p:nvSpPr>
        <p:spPr>
          <a:xfrm>
            <a:off x="346525" y="171445"/>
            <a:ext cx="6910040" cy="461665"/>
          </a:xfrm>
          <a:prstGeom prst="rect">
            <a:avLst/>
          </a:prstGeom>
          <a:noFill/>
        </p:spPr>
        <p:txBody>
          <a:bodyPr wrap="square" rtlCol="0">
            <a:spAutoFit/>
          </a:bodyPr>
          <a:lstStyle/>
          <a:p>
            <a:r>
              <a:rPr kumimoji="1" lang="en-US" altLang="ko-KR" sz="2400" b="1" dirty="0">
                <a:latin typeface="NanumBarunGothic Light" panose="020B0603020101020101" pitchFamily="34" charset="-127"/>
                <a:ea typeface="NanumBarunGothic Light" panose="020B0603020101020101" pitchFamily="34" charset="-127"/>
              </a:rPr>
              <a:t>4.</a:t>
            </a:r>
            <a:r>
              <a:rPr kumimoji="1" lang="ko-KR" altLang="en-US" sz="2400" b="1" dirty="0">
                <a:latin typeface="NanumBarunGothic Light" panose="020B0603020101020101" pitchFamily="34" charset="-127"/>
                <a:ea typeface="NanumBarunGothic Light" panose="020B0603020101020101" pitchFamily="34" charset="-127"/>
              </a:rPr>
              <a:t> 클러스터링 결과 요약 테이블 생성</a:t>
            </a:r>
            <a:endParaRPr lang="ko-KR" altLang="en-US" sz="2400" b="1" dirty="0">
              <a:effectLst/>
              <a:latin typeface="NanumBarunGothic Light" panose="020B0603020101020101" pitchFamily="34" charset="-127"/>
              <a:ea typeface="NanumBarunGothic Light" panose="020B0603020101020101" pitchFamily="34" charset="-127"/>
            </a:endParaRPr>
          </a:p>
        </p:txBody>
      </p:sp>
      <p:sp>
        <p:nvSpPr>
          <p:cNvPr id="5" name="TextBox 4">
            <a:extLst>
              <a:ext uri="{FF2B5EF4-FFF2-40B4-BE49-F238E27FC236}">
                <a16:creationId xmlns:a16="http://schemas.microsoft.com/office/drawing/2014/main" id="{DCC5CC8F-9236-20EA-AC75-81CB8AC0164A}"/>
              </a:ext>
            </a:extLst>
          </p:cNvPr>
          <p:cNvSpPr txBox="1"/>
          <p:nvPr/>
        </p:nvSpPr>
        <p:spPr>
          <a:xfrm>
            <a:off x="346525" y="750469"/>
            <a:ext cx="8062369" cy="707886"/>
          </a:xfrm>
          <a:prstGeom prst="rect">
            <a:avLst/>
          </a:prstGeom>
          <a:noFill/>
        </p:spPr>
        <p:txBody>
          <a:bodyPr wrap="square" rtlCol="0">
            <a:spAutoFit/>
          </a:bodyPr>
          <a:lstStyle/>
          <a:p>
            <a:r>
              <a:rPr lang="en-US" altLang="ko-KR" sz="2000" dirty="0">
                <a:latin typeface="NanumBarunGothic Light" panose="020B0603020101020101" pitchFamily="34" charset="-127"/>
                <a:ea typeface="NanumBarunGothic Light" panose="020B0603020101020101" pitchFamily="34" charset="-127"/>
              </a:rPr>
              <a:t>(1) PCA </a:t>
            </a:r>
            <a:r>
              <a:rPr lang="ko-KR" altLang="en-US" sz="2000" dirty="0">
                <a:latin typeface="NanumBarunGothic Light" panose="020B0603020101020101" pitchFamily="34" charset="-127"/>
                <a:ea typeface="NanumBarunGothic Light" panose="020B0603020101020101" pitchFamily="34" charset="-127"/>
              </a:rPr>
              <a:t>점수와 </a:t>
            </a:r>
            <a:r>
              <a:rPr lang="en-US" altLang="ko-KR" sz="2000" dirty="0">
                <a:latin typeface="NanumBarunGothic Light" panose="020B0603020101020101" pitchFamily="34" charset="-127"/>
                <a:ea typeface="NanumBarunGothic Light" panose="020B0603020101020101" pitchFamily="34" charset="-127"/>
              </a:rPr>
              <a:t>Cluster </a:t>
            </a:r>
            <a:r>
              <a:rPr lang="ko-KR" altLang="en-US" sz="2000" dirty="0">
                <a:latin typeface="NanumBarunGothic Light" panose="020B0603020101020101" pitchFamily="34" charset="-127"/>
                <a:ea typeface="NanumBarunGothic Light" panose="020B0603020101020101" pitchFamily="34" charset="-127"/>
              </a:rPr>
              <a:t>결과 병합</a:t>
            </a:r>
            <a:endParaRPr lang="en-US" altLang="ko-KR" sz="2000" dirty="0">
              <a:latin typeface="NanumBarunGothic Light" panose="020B0603020101020101" pitchFamily="34" charset="-127"/>
              <a:ea typeface="NanumBarunGothic Light" panose="020B0603020101020101" pitchFamily="34" charset="-127"/>
            </a:endParaRPr>
          </a:p>
          <a:p>
            <a:r>
              <a:rPr lang="en-US" altLang="ko-KR" sz="2000" dirty="0">
                <a:latin typeface="NanumBarunGothic Light" panose="020B0603020101020101" pitchFamily="34" charset="-127"/>
                <a:ea typeface="NanumBarunGothic Light" panose="020B0603020101020101" pitchFamily="34" charset="-127"/>
              </a:rPr>
              <a:t>(2) Cluster</a:t>
            </a:r>
            <a:r>
              <a:rPr lang="ko-KR" altLang="en-US" sz="2000" dirty="0">
                <a:latin typeface="NanumBarunGothic Light" panose="020B0603020101020101" pitchFamily="34" charset="-127"/>
                <a:ea typeface="NanumBarunGothic Light" panose="020B0603020101020101" pitchFamily="34" charset="-127"/>
              </a:rPr>
              <a:t>별 주성분 점수 평균</a:t>
            </a:r>
            <a:r>
              <a:rPr lang="en-US" altLang="ko-KR" sz="2000" dirty="0">
                <a:latin typeface="NanumBarunGothic Light" panose="020B0603020101020101" pitchFamily="34" charset="-127"/>
                <a:ea typeface="NanumBarunGothic Light" panose="020B0603020101020101" pitchFamily="34" charset="-127"/>
              </a:rPr>
              <a:t>,</a:t>
            </a:r>
            <a:r>
              <a:rPr lang="ko-KR" altLang="en-US" sz="2000" dirty="0">
                <a:latin typeface="NanumBarunGothic Light" panose="020B0603020101020101" pitchFamily="34" charset="-127"/>
                <a:ea typeface="NanumBarunGothic Light" panose="020B0603020101020101" pitchFamily="34" charset="-127"/>
              </a:rPr>
              <a:t> 국가 목록 등 </a:t>
            </a:r>
            <a:r>
              <a:rPr lang="en-US" altLang="ko-KR" sz="2000" dirty="0">
                <a:latin typeface="NanumBarunGothic Light" panose="020B0603020101020101" pitchFamily="34" charset="-127"/>
                <a:ea typeface="NanumBarunGothic Light" panose="020B0603020101020101" pitchFamily="34" charset="-127"/>
              </a:rPr>
              <a:t>summary </a:t>
            </a:r>
            <a:r>
              <a:rPr lang="ko-KR" altLang="en-US" sz="2000" dirty="0">
                <a:latin typeface="NanumBarunGothic Light" panose="020B0603020101020101" pitchFamily="34" charset="-127"/>
                <a:ea typeface="NanumBarunGothic Light" panose="020B0603020101020101" pitchFamily="34" charset="-127"/>
              </a:rPr>
              <a:t>생성</a:t>
            </a:r>
            <a:endParaRPr lang="en-US" altLang="ko-KR" sz="2000" dirty="0">
              <a:latin typeface="NanumBarunGothic Light" panose="020B0603020101020101" pitchFamily="34" charset="-127"/>
              <a:ea typeface="NanumBarunGothic Light" panose="020B0603020101020101" pitchFamily="34" charset="-127"/>
            </a:endParaRPr>
          </a:p>
        </p:txBody>
      </p:sp>
      <p:pic>
        <p:nvPicPr>
          <p:cNvPr id="6" name="그림 5" descr="텍스트, 스크린샷, 소프트웨어이(가) 표시된 사진&#10;&#10;AI 생성 콘텐츠는 정확하지 않을 수 있습니다.">
            <a:extLst>
              <a:ext uri="{FF2B5EF4-FFF2-40B4-BE49-F238E27FC236}">
                <a16:creationId xmlns:a16="http://schemas.microsoft.com/office/drawing/2014/main" id="{BED81649-ED95-8B61-2429-9B26A64EA948}"/>
              </a:ext>
            </a:extLst>
          </p:cNvPr>
          <p:cNvPicPr>
            <a:picLocks noChangeAspect="1"/>
          </p:cNvPicPr>
          <p:nvPr/>
        </p:nvPicPr>
        <p:blipFill>
          <a:blip r:embed="rId3"/>
          <a:stretch>
            <a:fillRect/>
          </a:stretch>
        </p:blipFill>
        <p:spPr>
          <a:xfrm>
            <a:off x="424784" y="1575714"/>
            <a:ext cx="6831781" cy="4977440"/>
          </a:xfrm>
          <a:prstGeom prst="rect">
            <a:avLst/>
          </a:prstGeom>
        </p:spPr>
      </p:pic>
    </p:spTree>
    <p:extLst>
      <p:ext uri="{BB962C8B-B14F-4D97-AF65-F5344CB8AC3E}">
        <p14:creationId xmlns:p14="http://schemas.microsoft.com/office/powerpoint/2010/main" val="187753517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3BAB32-20E8-8DEF-0CF5-4B9978FAE45D}"/>
            </a:ext>
          </a:extLst>
        </p:cNvPr>
        <p:cNvGrpSpPr/>
        <p:nvPr/>
      </p:nvGrpSpPr>
      <p:grpSpPr>
        <a:xfrm>
          <a:off x="0" y="0"/>
          <a:ext cx="0" cy="0"/>
          <a:chOff x="0" y="0"/>
          <a:chExt cx="0" cy="0"/>
        </a:xfrm>
      </p:grpSpPr>
      <p:pic>
        <p:nvPicPr>
          <p:cNvPr id="4" name="그림 3" descr="텍스트, 스크린샷, 소프트웨어이(가) 표시된 사진&#10;&#10;AI 생성 콘텐츠는 정확하지 않을 수 있습니다.">
            <a:extLst>
              <a:ext uri="{FF2B5EF4-FFF2-40B4-BE49-F238E27FC236}">
                <a16:creationId xmlns:a16="http://schemas.microsoft.com/office/drawing/2014/main" id="{DBDE0B9C-AFC2-851C-88BC-C8DB3DF8384D}"/>
              </a:ext>
            </a:extLst>
          </p:cNvPr>
          <p:cNvPicPr>
            <a:picLocks noChangeAspect="1"/>
          </p:cNvPicPr>
          <p:nvPr/>
        </p:nvPicPr>
        <p:blipFill>
          <a:blip r:embed="rId3"/>
          <a:srcRect l="5080" r="5184" b="5440"/>
          <a:stretch>
            <a:fillRect/>
          </a:stretch>
        </p:blipFill>
        <p:spPr>
          <a:xfrm>
            <a:off x="340178" y="1065722"/>
            <a:ext cx="7439221" cy="5327172"/>
          </a:xfrm>
          <a:prstGeom prst="rect">
            <a:avLst/>
          </a:prstGeom>
        </p:spPr>
      </p:pic>
      <p:sp>
        <p:nvSpPr>
          <p:cNvPr id="5" name="TextBox 4">
            <a:extLst>
              <a:ext uri="{FF2B5EF4-FFF2-40B4-BE49-F238E27FC236}">
                <a16:creationId xmlns:a16="http://schemas.microsoft.com/office/drawing/2014/main" id="{A41EE3E7-0433-727D-AC12-8D09C2522AD1}"/>
              </a:ext>
            </a:extLst>
          </p:cNvPr>
          <p:cNvSpPr txBox="1"/>
          <p:nvPr/>
        </p:nvSpPr>
        <p:spPr>
          <a:xfrm>
            <a:off x="346526" y="171445"/>
            <a:ext cx="5749474" cy="461665"/>
          </a:xfrm>
          <a:prstGeom prst="rect">
            <a:avLst/>
          </a:prstGeom>
          <a:noFill/>
        </p:spPr>
        <p:txBody>
          <a:bodyPr wrap="square" rtlCol="0">
            <a:spAutoFit/>
          </a:bodyPr>
          <a:lstStyle/>
          <a:p>
            <a:r>
              <a:rPr kumimoji="1" lang="en-US" altLang="ko-KR" sz="2400" b="1" dirty="0">
                <a:latin typeface="NanumBarunGothic Light" panose="020B0603020101020101" pitchFamily="34" charset="-127"/>
                <a:ea typeface="NanumBarunGothic Light" panose="020B0603020101020101" pitchFamily="34" charset="-127"/>
              </a:rPr>
              <a:t>5. </a:t>
            </a:r>
            <a:r>
              <a:rPr kumimoji="1" lang="ko-KR" altLang="en-US" sz="2400" b="1" dirty="0">
                <a:latin typeface="NanumBarunGothic Light" panose="020B0603020101020101" pitchFamily="34" charset="-127"/>
                <a:ea typeface="NanumBarunGothic Light" panose="020B0603020101020101" pitchFamily="34" charset="-127"/>
              </a:rPr>
              <a:t>시각화</a:t>
            </a:r>
            <a:endParaRPr lang="ko-KR" altLang="en-US" sz="2400" b="1" dirty="0">
              <a:effectLst/>
              <a:latin typeface="NanumBarunGothic Light" panose="020B0603020101020101" pitchFamily="34" charset="-127"/>
              <a:ea typeface="NanumBarunGothic Light" panose="020B0603020101020101" pitchFamily="34" charset="-127"/>
            </a:endParaRPr>
          </a:p>
        </p:txBody>
      </p:sp>
      <p:sp>
        <p:nvSpPr>
          <p:cNvPr id="6" name="TextBox 5">
            <a:extLst>
              <a:ext uri="{FF2B5EF4-FFF2-40B4-BE49-F238E27FC236}">
                <a16:creationId xmlns:a16="http://schemas.microsoft.com/office/drawing/2014/main" id="{831280D1-BB2E-8606-F80D-7C083E689262}"/>
              </a:ext>
            </a:extLst>
          </p:cNvPr>
          <p:cNvSpPr txBox="1"/>
          <p:nvPr/>
        </p:nvSpPr>
        <p:spPr>
          <a:xfrm>
            <a:off x="340178" y="649361"/>
            <a:ext cx="4935435" cy="400110"/>
          </a:xfrm>
          <a:prstGeom prst="rect">
            <a:avLst/>
          </a:prstGeom>
          <a:noFill/>
        </p:spPr>
        <p:txBody>
          <a:bodyPr wrap="square" rtlCol="0">
            <a:spAutoFit/>
          </a:bodyPr>
          <a:lstStyle/>
          <a:p>
            <a:r>
              <a:rPr lang="ko-KR" altLang="en-US" sz="2000" dirty="0">
                <a:latin typeface="NanumBarunGothic Light" panose="020B0603020101020101" pitchFamily="34" charset="-127"/>
                <a:ea typeface="NanumBarunGothic Light" panose="020B0603020101020101" pitchFamily="34" charset="-127"/>
              </a:rPr>
              <a:t>클러스터별 </a:t>
            </a:r>
            <a:r>
              <a:rPr lang="en-US" altLang="ko-KR" sz="2000" dirty="0">
                <a:latin typeface="NanumBarunGothic Light" panose="020B0603020101020101" pitchFamily="34" charset="-127"/>
                <a:ea typeface="NanumBarunGothic Light" panose="020B0603020101020101" pitchFamily="34" charset="-127"/>
              </a:rPr>
              <a:t>PCA</a:t>
            </a:r>
            <a:r>
              <a:rPr lang="ko-KR" altLang="en-US" sz="2000" dirty="0">
                <a:latin typeface="NanumBarunGothic Light" panose="020B0603020101020101" pitchFamily="34" charset="-127"/>
                <a:ea typeface="NanumBarunGothic Light" panose="020B0603020101020101" pitchFamily="34" charset="-127"/>
              </a:rPr>
              <a:t> 점수 </a:t>
            </a:r>
            <a:r>
              <a:rPr lang="ko-KR" altLang="en-US" sz="2000" dirty="0" err="1">
                <a:latin typeface="NanumBarunGothic Light" panose="020B0603020101020101" pitchFamily="34" charset="-127"/>
                <a:ea typeface="NanumBarunGothic Light" panose="020B0603020101020101" pitchFamily="34" charset="-127"/>
              </a:rPr>
              <a:t>박스플롯</a:t>
            </a:r>
            <a:r>
              <a:rPr lang="ko-KR" altLang="en-US" sz="2000" dirty="0">
                <a:latin typeface="NanumBarunGothic Light" panose="020B0603020101020101" pitchFamily="34" charset="-127"/>
                <a:ea typeface="NanumBarunGothic Light" panose="020B0603020101020101" pitchFamily="34" charset="-127"/>
              </a:rPr>
              <a:t> 출력</a:t>
            </a:r>
            <a:endParaRPr lang="en-US" altLang="ko-KR" sz="2000" dirty="0">
              <a:latin typeface="NanumBarunGothic Light" panose="020B0603020101020101" pitchFamily="34" charset="-127"/>
              <a:ea typeface="NanumBarunGothic Light" panose="020B0603020101020101" pitchFamily="34" charset="-127"/>
            </a:endParaRPr>
          </a:p>
        </p:txBody>
      </p:sp>
      <p:grpSp>
        <p:nvGrpSpPr>
          <p:cNvPr id="9" name="그룹 8">
            <a:extLst>
              <a:ext uri="{FF2B5EF4-FFF2-40B4-BE49-F238E27FC236}">
                <a16:creationId xmlns:a16="http://schemas.microsoft.com/office/drawing/2014/main" id="{1232D41E-5DC6-ADC2-1EB7-D52A8723B9B1}"/>
              </a:ext>
            </a:extLst>
          </p:cNvPr>
          <p:cNvGrpSpPr/>
          <p:nvPr/>
        </p:nvGrpSpPr>
        <p:grpSpPr>
          <a:xfrm>
            <a:off x="8963310" y="171445"/>
            <a:ext cx="2148548" cy="6513604"/>
            <a:chOff x="8643467" y="0"/>
            <a:chExt cx="2148548" cy="6513604"/>
          </a:xfrm>
        </p:grpSpPr>
        <p:pic>
          <p:nvPicPr>
            <p:cNvPr id="3" name="그림 2" descr="텍스트, 스크린샷, 도표, 라인이(가) 표시된 사진&#10;&#10;AI 생성 콘텐츠는 정확하지 않을 수 있습니다.">
              <a:extLst>
                <a:ext uri="{FF2B5EF4-FFF2-40B4-BE49-F238E27FC236}">
                  <a16:creationId xmlns:a16="http://schemas.microsoft.com/office/drawing/2014/main" id="{94C0D2B2-993F-D077-6462-130DA18C9309}"/>
                </a:ext>
              </a:extLst>
            </p:cNvPr>
            <p:cNvPicPr>
              <a:picLocks noChangeAspect="1"/>
            </p:cNvPicPr>
            <p:nvPr/>
          </p:nvPicPr>
          <p:blipFill>
            <a:blip r:embed="rId4"/>
            <a:stretch>
              <a:fillRect/>
            </a:stretch>
          </p:blipFill>
          <p:spPr>
            <a:xfrm>
              <a:off x="8643467" y="4338918"/>
              <a:ext cx="2148548" cy="2174686"/>
            </a:xfrm>
            <a:prstGeom prst="rect">
              <a:avLst/>
            </a:prstGeom>
          </p:spPr>
        </p:pic>
        <p:pic>
          <p:nvPicPr>
            <p:cNvPr id="8" name="그림 7" descr="스크린샷, 라인, 그래프, 텍스트이(가) 표시된 사진&#10;&#10;AI 생성 콘텐츠는 정확하지 않을 수 있습니다.">
              <a:extLst>
                <a:ext uri="{FF2B5EF4-FFF2-40B4-BE49-F238E27FC236}">
                  <a16:creationId xmlns:a16="http://schemas.microsoft.com/office/drawing/2014/main" id="{F939E01E-571C-C498-20E7-68D988F3362F}"/>
                </a:ext>
              </a:extLst>
            </p:cNvPr>
            <p:cNvPicPr>
              <a:picLocks noChangeAspect="1"/>
            </p:cNvPicPr>
            <p:nvPr/>
          </p:nvPicPr>
          <p:blipFill>
            <a:blip r:embed="rId5"/>
            <a:stretch>
              <a:fillRect/>
            </a:stretch>
          </p:blipFill>
          <p:spPr>
            <a:xfrm>
              <a:off x="8643467" y="0"/>
              <a:ext cx="2148548" cy="4338918"/>
            </a:xfrm>
            <a:prstGeom prst="rect">
              <a:avLst/>
            </a:prstGeom>
          </p:spPr>
        </p:pic>
      </p:grpSp>
    </p:spTree>
    <p:extLst>
      <p:ext uri="{BB962C8B-B14F-4D97-AF65-F5344CB8AC3E}">
        <p14:creationId xmlns:p14="http://schemas.microsoft.com/office/powerpoint/2010/main" val="198503010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39FDB2-9ABA-FDD6-DF62-02C2D0C59FC4}"/>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714BDCA0-4A5F-585D-CE62-2E74C676EBD7}"/>
              </a:ext>
            </a:extLst>
          </p:cNvPr>
          <p:cNvSpPr>
            <a:spLocks noGrp="1"/>
          </p:cNvSpPr>
          <p:nvPr>
            <p:ph type="title"/>
          </p:nvPr>
        </p:nvSpPr>
        <p:spPr>
          <a:xfrm>
            <a:off x="838200" y="2766218"/>
            <a:ext cx="10515600" cy="1325563"/>
          </a:xfrm>
        </p:spPr>
        <p:txBody>
          <a:bodyPr/>
          <a:lstStyle/>
          <a:p>
            <a:pPr algn="ctr"/>
            <a:r>
              <a:rPr kumimoji="1" lang="en-US" altLang="ko-KR" dirty="0"/>
              <a:t>4.</a:t>
            </a:r>
            <a:r>
              <a:rPr kumimoji="1" lang="ko-KR" altLang="en-US" dirty="0"/>
              <a:t> 결과</a:t>
            </a:r>
          </a:p>
        </p:txBody>
      </p:sp>
    </p:spTree>
    <p:extLst>
      <p:ext uri="{BB962C8B-B14F-4D97-AF65-F5344CB8AC3E}">
        <p14:creationId xmlns:p14="http://schemas.microsoft.com/office/powerpoint/2010/main" val="268222905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F90E53-A037-5B49-1A7A-A33478E0AC6A}"/>
            </a:ext>
          </a:extLst>
        </p:cNvPr>
        <p:cNvGrpSpPr/>
        <p:nvPr/>
      </p:nvGrpSpPr>
      <p:grpSpPr>
        <a:xfrm>
          <a:off x="0" y="0"/>
          <a:ext cx="0" cy="0"/>
          <a:chOff x="0" y="0"/>
          <a:chExt cx="0" cy="0"/>
        </a:xfrm>
      </p:grpSpPr>
      <p:pic>
        <p:nvPicPr>
          <p:cNvPr id="3" name="그림 2" descr="텍스트, 지도이(가) 표시된 사진&#10;&#10;AI 생성 콘텐츠는 정확하지 않을 수 있습니다.">
            <a:extLst>
              <a:ext uri="{FF2B5EF4-FFF2-40B4-BE49-F238E27FC236}">
                <a16:creationId xmlns:a16="http://schemas.microsoft.com/office/drawing/2014/main" id="{5F327F85-B3D5-274A-3385-A658080685F1}"/>
              </a:ext>
            </a:extLst>
          </p:cNvPr>
          <p:cNvPicPr>
            <a:picLocks noChangeAspect="1"/>
          </p:cNvPicPr>
          <p:nvPr/>
        </p:nvPicPr>
        <p:blipFill>
          <a:blip r:embed="rId3"/>
          <a:stretch>
            <a:fillRect/>
          </a:stretch>
        </p:blipFill>
        <p:spPr>
          <a:xfrm>
            <a:off x="720311" y="386992"/>
            <a:ext cx="10751378" cy="6084015"/>
          </a:xfrm>
          <a:prstGeom prst="rect">
            <a:avLst/>
          </a:prstGeom>
        </p:spPr>
      </p:pic>
      <p:sp>
        <p:nvSpPr>
          <p:cNvPr id="4" name="TextBox 3">
            <a:extLst>
              <a:ext uri="{FF2B5EF4-FFF2-40B4-BE49-F238E27FC236}">
                <a16:creationId xmlns:a16="http://schemas.microsoft.com/office/drawing/2014/main" id="{F2753EF8-D068-08B3-0E1D-FEFC49B9D9BB}"/>
              </a:ext>
            </a:extLst>
          </p:cNvPr>
          <p:cNvSpPr txBox="1"/>
          <p:nvPr/>
        </p:nvSpPr>
        <p:spPr>
          <a:xfrm>
            <a:off x="720310" y="6471006"/>
            <a:ext cx="10751379" cy="338553"/>
          </a:xfrm>
          <a:prstGeom prst="rect">
            <a:avLst/>
          </a:prstGeom>
          <a:noFill/>
        </p:spPr>
        <p:txBody>
          <a:bodyPr wrap="square" rtlCol="0">
            <a:spAutoFit/>
          </a:bodyPr>
          <a:lstStyle/>
          <a:p>
            <a:pPr algn="ctr"/>
            <a:r>
              <a:rPr kumimoji="1" lang="ko-KR" altLang="en-US" sz="1600" dirty="0">
                <a:latin typeface="NanumBarunGothic Light" panose="020B0603020101020101" pitchFamily="34" charset="-127"/>
                <a:ea typeface="NanumBarunGothic Light" panose="020B0603020101020101" pitchFamily="34" charset="-127"/>
              </a:rPr>
              <a:t>그림</a:t>
            </a:r>
            <a:r>
              <a:rPr kumimoji="1" lang="en-US" altLang="ko-KR" sz="1600" dirty="0">
                <a:latin typeface="NanumBarunGothic Light" panose="020B0603020101020101" pitchFamily="34" charset="-127"/>
                <a:ea typeface="NanumBarunGothic Light" panose="020B0603020101020101" pitchFamily="34" charset="-127"/>
              </a:rPr>
              <a:t>.</a:t>
            </a:r>
            <a:r>
              <a:rPr kumimoji="1" lang="ko-KR" altLang="en-US" sz="1600" dirty="0">
                <a:latin typeface="NanumBarunGothic Light" panose="020B0603020101020101" pitchFamily="34" charset="-127"/>
                <a:ea typeface="NanumBarunGothic Light" panose="020B0603020101020101" pitchFamily="34" charset="-127"/>
              </a:rPr>
              <a:t>군집화 결과</a:t>
            </a:r>
            <a:r>
              <a:rPr kumimoji="1" lang="en-US" altLang="ko-KR" sz="1600" dirty="0">
                <a:latin typeface="NanumBarunGothic Light" panose="020B0603020101020101" pitchFamily="34" charset="-127"/>
                <a:ea typeface="NanumBarunGothic Light" panose="020B0603020101020101" pitchFamily="34" charset="-127"/>
              </a:rPr>
              <a:t>(n=5)</a:t>
            </a:r>
            <a:endParaRPr lang="ko-KR" altLang="en-US" sz="1600" dirty="0">
              <a:effectLst/>
              <a:latin typeface="NanumBarunGothic Light" panose="020B0603020101020101" pitchFamily="34" charset="-127"/>
              <a:ea typeface="NanumBarunGothic Light" panose="020B0603020101020101" pitchFamily="34" charset="-127"/>
            </a:endParaRPr>
          </a:p>
        </p:txBody>
      </p:sp>
    </p:spTree>
    <p:extLst>
      <p:ext uri="{BB962C8B-B14F-4D97-AF65-F5344CB8AC3E}">
        <p14:creationId xmlns:p14="http://schemas.microsoft.com/office/powerpoint/2010/main" val="331006460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2F8DF9F-23B8-CAA2-1B1D-5C974F5B3069}"/>
              </a:ext>
            </a:extLst>
          </p:cNvPr>
          <p:cNvSpPr txBox="1"/>
          <p:nvPr/>
        </p:nvSpPr>
        <p:spPr>
          <a:xfrm>
            <a:off x="395591" y="654011"/>
            <a:ext cx="11400818" cy="307777"/>
          </a:xfrm>
          <a:prstGeom prst="rect">
            <a:avLst/>
          </a:prstGeom>
          <a:noFill/>
        </p:spPr>
        <p:txBody>
          <a:bodyPr wrap="square" rtlCol="0">
            <a:spAutoFit/>
          </a:bodyPr>
          <a:lstStyle/>
          <a:p>
            <a:r>
              <a:rPr kumimoji="1" lang="ko-KR" altLang="en-US" sz="1400" dirty="0">
                <a:latin typeface="NanumBarunGothic Light" panose="020B0603020101020101" pitchFamily="34" charset="-127"/>
                <a:ea typeface="NanumBarunGothic Light" panose="020B0603020101020101" pitchFamily="34" charset="-127"/>
              </a:rPr>
              <a:t>표</a:t>
            </a:r>
            <a:r>
              <a:rPr kumimoji="1" lang="en-US" altLang="ko-KR" sz="1400" dirty="0">
                <a:latin typeface="NanumBarunGothic Light" panose="020B0603020101020101" pitchFamily="34" charset="-127"/>
                <a:ea typeface="NanumBarunGothic Light" panose="020B0603020101020101" pitchFamily="34" charset="-127"/>
              </a:rPr>
              <a:t>.</a:t>
            </a:r>
            <a:r>
              <a:rPr kumimoji="1" lang="ko-KR" altLang="en-US" sz="1400" dirty="0">
                <a:latin typeface="NanumBarunGothic Light" panose="020B0603020101020101" pitchFamily="34" charset="-127"/>
                <a:ea typeface="NanumBarunGothic Light" panose="020B0603020101020101" pitchFamily="34" charset="-127"/>
              </a:rPr>
              <a:t> 클러스터별</a:t>
            </a:r>
            <a:r>
              <a:rPr kumimoji="1" lang="en-US" altLang="ko-KR" sz="1400" dirty="0">
                <a:latin typeface="NanumBarunGothic Light" panose="020B0603020101020101" pitchFamily="34" charset="-127"/>
                <a:ea typeface="NanumBarunGothic Light" panose="020B0603020101020101" pitchFamily="34" charset="-127"/>
              </a:rPr>
              <a:t> </a:t>
            </a:r>
            <a:r>
              <a:rPr kumimoji="1" lang="ko-KR" altLang="en-US" sz="1400" dirty="0">
                <a:latin typeface="NanumBarunGothic Light" panose="020B0603020101020101" pitchFamily="34" charset="-127"/>
                <a:ea typeface="NanumBarunGothic Light" panose="020B0603020101020101" pitchFamily="34" charset="-127"/>
              </a:rPr>
              <a:t>평균 </a:t>
            </a:r>
            <a:r>
              <a:rPr kumimoji="1" lang="en-US" altLang="ko-KR" sz="1400" dirty="0">
                <a:latin typeface="NanumBarunGothic Light" panose="020B0603020101020101" pitchFamily="34" charset="-127"/>
                <a:ea typeface="NanumBarunGothic Light" panose="020B0603020101020101" pitchFamily="34" charset="-127"/>
              </a:rPr>
              <a:t>PC</a:t>
            </a:r>
            <a:r>
              <a:rPr kumimoji="1" lang="ko-KR" altLang="en-US" sz="1400" dirty="0">
                <a:latin typeface="NanumBarunGothic Light" panose="020B0603020101020101" pitchFamily="34" charset="-127"/>
                <a:ea typeface="NanumBarunGothic Light" panose="020B0603020101020101" pitchFamily="34" charset="-127"/>
              </a:rPr>
              <a:t>값과 </a:t>
            </a:r>
            <a:r>
              <a:rPr kumimoji="1" lang="ko-KR" altLang="en-US" sz="1400" dirty="0" err="1">
                <a:latin typeface="NanumBarunGothic Light" panose="020B0603020101020101" pitchFamily="34" charset="-127"/>
                <a:ea typeface="NanumBarunGothic Light" panose="020B0603020101020101" pitchFamily="34" charset="-127"/>
              </a:rPr>
              <a:t>국가명</a:t>
            </a:r>
            <a:r>
              <a:rPr kumimoji="1" lang="ko-KR" altLang="en-US" sz="1400" dirty="0">
                <a:latin typeface="NanumBarunGothic Light" panose="020B0603020101020101" pitchFamily="34" charset="-127"/>
                <a:ea typeface="NanumBarunGothic Light" panose="020B0603020101020101" pitchFamily="34" charset="-127"/>
              </a:rPr>
              <a:t> </a:t>
            </a:r>
            <a:r>
              <a:rPr kumimoji="1" lang="en-US" altLang="ko-KR" sz="1400" dirty="0">
                <a:latin typeface="NanumBarunGothic Light" panose="020B0603020101020101" pitchFamily="34" charset="-127"/>
                <a:ea typeface="NanumBarunGothic Light" panose="020B0603020101020101" pitchFamily="34" charset="-127"/>
              </a:rPr>
              <a:t>(n=5)</a:t>
            </a:r>
            <a:endParaRPr lang="ko-KR" altLang="en-US" sz="1400" dirty="0">
              <a:effectLst/>
              <a:latin typeface="NanumBarunGothic Light" panose="020B0603020101020101" pitchFamily="34" charset="-127"/>
              <a:ea typeface="NanumBarunGothic Light" panose="020B0603020101020101" pitchFamily="34" charset="-127"/>
            </a:endParaRPr>
          </a:p>
        </p:txBody>
      </p:sp>
      <p:graphicFrame>
        <p:nvGraphicFramePr>
          <p:cNvPr id="5" name="표 4">
            <a:extLst>
              <a:ext uri="{FF2B5EF4-FFF2-40B4-BE49-F238E27FC236}">
                <a16:creationId xmlns:a16="http://schemas.microsoft.com/office/drawing/2014/main" id="{BBBA5E82-C810-9769-10EB-82BEA99E4F65}"/>
              </a:ext>
            </a:extLst>
          </p:cNvPr>
          <p:cNvGraphicFramePr>
            <a:graphicFrameLocks noGrp="1"/>
          </p:cNvGraphicFramePr>
          <p:nvPr>
            <p:extLst>
              <p:ext uri="{D42A27DB-BD31-4B8C-83A1-F6EECF244321}">
                <p14:modId xmlns:p14="http://schemas.microsoft.com/office/powerpoint/2010/main" val="3487617093"/>
              </p:ext>
            </p:extLst>
          </p:nvPr>
        </p:nvGraphicFramePr>
        <p:xfrm>
          <a:off x="395591" y="961788"/>
          <a:ext cx="11400818" cy="4934423"/>
        </p:xfrm>
        <a:graphic>
          <a:graphicData uri="http://schemas.openxmlformats.org/drawingml/2006/table">
            <a:tbl>
              <a:tblPr>
                <a:tableStyleId>{2D5ABB26-0587-4C30-8999-92F81FD0307C}</a:tableStyleId>
              </a:tblPr>
              <a:tblGrid>
                <a:gridCol w="666344">
                  <a:extLst>
                    <a:ext uri="{9D8B030D-6E8A-4147-A177-3AD203B41FA5}">
                      <a16:colId xmlns:a16="http://schemas.microsoft.com/office/drawing/2014/main" val="2896020456"/>
                    </a:ext>
                  </a:extLst>
                </a:gridCol>
                <a:gridCol w="666344">
                  <a:extLst>
                    <a:ext uri="{9D8B030D-6E8A-4147-A177-3AD203B41FA5}">
                      <a16:colId xmlns:a16="http://schemas.microsoft.com/office/drawing/2014/main" val="644059231"/>
                    </a:ext>
                  </a:extLst>
                </a:gridCol>
                <a:gridCol w="666344">
                  <a:extLst>
                    <a:ext uri="{9D8B030D-6E8A-4147-A177-3AD203B41FA5}">
                      <a16:colId xmlns:a16="http://schemas.microsoft.com/office/drawing/2014/main" val="1301261064"/>
                    </a:ext>
                  </a:extLst>
                </a:gridCol>
                <a:gridCol w="666344">
                  <a:extLst>
                    <a:ext uri="{9D8B030D-6E8A-4147-A177-3AD203B41FA5}">
                      <a16:colId xmlns:a16="http://schemas.microsoft.com/office/drawing/2014/main" val="1020504284"/>
                    </a:ext>
                  </a:extLst>
                </a:gridCol>
                <a:gridCol w="8735442">
                  <a:extLst>
                    <a:ext uri="{9D8B030D-6E8A-4147-A177-3AD203B41FA5}">
                      <a16:colId xmlns:a16="http://schemas.microsoft.com/office/drawing/2014/main" val="1616201820"/>
                    </a:ext>
                  </a:extLst>
                </a:gridCol>
              </a:tblGrid>
              <a:tr h="228600">
                <a:tc>
                  <a:txBody>
                    <a:bodyPr/>
                    <a:lstStyle/>
                    <a:p>
                      <a:pPr algn="ctr" fontAlgn="ctr"/>
                      <a:r>
                        <a:rPr lang="en-US" sz="1100" b="0" i="0" u="none" strike="noStrike" dirty="0">
                          <a:solidFill>
                            <a:srgbClr val="000000"/>
                          </a:solidFill>
                          <a:effectLst/>
                          <a:latin typeface="NanumBarunGothic Light" panose="020B0603020101020101" pitchFamily="34" charset="-127"/>
                          <a:ea typeface="NanumBarunGothic Light" panose="020B0603020101020101" pitchFamily="34" charset="-127"/>
                        </a:rPr>
                        <a:t>Cluster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fontAlgn="ctr"/>
                      <a:r>
                        <a:rPr lang="en-US" sz="1100" b="0" i="0" u="none" strike="noStrike" dirty="0">
                          <a:solidFill>
                            <a:srgbClr val="000000"/>
                          </a:solidFill>
                          <a:effectLst/>
                          <a:latin typeface="NanumBarunGothic Light" panose="020B0603020101020101" pitchFamily="34" charset="-127"/>
                          <a:ea typeface="NanumBarunGothic Light" panose="020B0603020101020101" pitchFamily="34" charset="-127"/>
                        </a:rPr>
                        <a:t>PCA1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fontAlgn="ctr"/>
                      <a:r>
                        <a:rPr lang="en-US" sz="1100" b="0" i="0" u="none" strike="noStrike">
                          <a:solidFill>
                            <a:srgbClr val="000000"/>
                          </a:solidFill>
                          <a:effectLst/>
                          <a:latin typeface="NanumBarunGothic Light" panose="020B0603020101020101" pitchFamily="34" charset="-127"/>
                          <a:ea typeface="NanumBarunGothic Light" panose="020B0603020101020101" pitchFamily="34" charset="-127"/>
                        </a:rPr>
                        <a:t>PCA2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fontAlgn="ctr"/>
                      <a:r>
                        <a:rPr lang="en-US" sz="1100" b="0" i="0" u="none" strike="noStrike">
                          <a:solidFill>
                            <a:srgbClr val="000000"/>
                          </a:solidFill>
                          <a:effectLst/>
                          <a:latin typeface="NanumBarunGothic Light" panose="020B0603020101020101" pitchFamily="34" charset="-127"/>
                          <a:ea typeface="NanumBarunGothic Light" panose="020B0603020101020101" pitchFamily="34" charset="-127"/>
                        </a:rPr>
                        <a:t>PCA3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fontAlgn="ctr"/>
                      <a:r>
                        <a:rPr lang="en-US" sz="1100" b="0" i="0" u="none" strike="noStrike">
                          <a:solidFill>
                            <a:srgbClr val="000000"/>
                          </a:solidFill>
                          <a:effectLst/>
                          <a:latin typeface="NanumBarunGothic Light" panose="020B0603020101020101" pitchFamily="34" charset="-127"/>
                          <a:ea typeface="NanumBarunGothic Light" panose="020B0603020101020101" pitchFamily="34" charset="-127"/>
                        </a:rPr>
                        <a:t>Country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4056457237"/>
                  </a:ext>
                </a:extLst>
              </a:tr>
              <a:tr h="363557">
                <a:tc>
                  <a:txBody>
                    <a:bodyPr/>
                    <a:lstStyle/>
                    <a:p>
                      <a:pPr algn="ctr" fontAlgn="ctr"/>
                      <a:r>
                        <a:rPr lang="en-US" altLang="ko-KR" sz="1100" b="0" i="0" u="none" strike="noStrike">
                          <a:solidFill>
                            <a:srgbClr val="000000"/>
                          </a:solidFill>
                          <a:effectLst/>
                          <a:latin typeface="NanumBarunGothic Light" panose="020B0603020101020101" pitchFamily="34" charset="-127"/>
                          <a:ea typeface="NanumBarunGothic Light" panose="020B0603020101020101" pitchFamily="34" charset="-127"/>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fontAlgn="ctr"/>
                      <a:r>
                        <a:rPr lang="en-US" altLang="ko-KR" sz="1100" b="0" i="0" u="none" strike="noStrike" dirty="0">
                          <a:solidFill>
                            <a:srgbClr val="000000"/>
                          </a:solidFill>
                          <a:effectLst/>
                          <a:latin typeface="NanumBarunGothic Light" panose="020B0603020101020101" pitchFamily="34" charset="-127"/>
                          <a:ea typeface="NanumBarunGothic Light" panose="020B0603020101020101" pitchFamily="34" charset="-127"/>
                        </a:rPr>
                        <a:t>50.69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ko-KR" sz="1100" b="0" i="0" u="none" strike="noStrike" dirty="0">
                          <a:solidFill>
                            <a:srgbClr val="000000"/>
                          </a:solidFill>
                          <a:effectLst/>
                          <a:latin typeface="NanumBarunGothic Light" panose="020B0603020101020101" pitchFamily="34" charset="-127"/>
                          <a:ea typeface="NanumBarunGothic Light" panose="020B0603020101020101" pitchFamily="34" charset="-127"/>
                        </a:rPr>
                        <a:t>-18.12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ko-KR" sz="1100" b="0" i="0" u="none" strike="noStrike" dirty="0">
                          <a:solidFill>
                            <a:srgbClr val="000000"/>
                          </a:solidFill>
                          <a:effectLst/>
                          <a:latin typeface="NanumBarunGothic Light" panose="020B0603020101020101" pitchFamily="34" charset="-127"/>
                          <a:ea typeface="NanumBarunGothic Light" panose="020B0603020101020101" pitchFamily="34" charset="-127"/>
                        </a:rPr>
                        <a:t>-1.21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US" sz="1100" b="0" i="0" u="none" strike="noStrike" dirty="0">
                          <a:solidFill>
                            <a:srgbClr val="000000"/>
                          </a:solidFill>
                          <a:effectLst/>
                          <a:latin typeface="NanumBarunGothic Light" panose="020B0603020101020101" pitchFamily="34" charset="-127"/>
                          <a:ea typeface="NanumBarunGothic Light" panose="020B0603020101020101" pitchFamily="34" charset="-127"/>
                        </a:rPr>
                        <a:t>China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48004631"/>
                  </a:ext>
                </a:extLst>
              </a:tr>
              <a:tr h="512702">
                <a:tc>
                  <a:txBody>
                    <a:bodyPr/>
                    <a:lstStyle/>
                    <a:p>
                      <a:pPr algn="ctr" fontAlgn="ctr"/>
                      <a:r>
                        <a:rPr lang="en-US" altLang="ko-KR" sz="1100" b="0" i="0" u="none" strike="noStrike">
                          <a:solidFill>
                            <a:srgbClr val="000000"/>
                          </a:solidFill>
                          <a:effectLst/>
                          <a:latin typeface="NanumBarunGothic Light" panose="020B0603020101020101" pitchFamily="34" charset="-127"/>
                          <a:ea typeface="NanumBarunGothic Light" panose="020B0603020101020101" pitchFamily="34" charset="-127"/>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fontAlgn="ctr"/>
                      <a:r>
                        <a:rPr lang="en-US" altLang="ko-KR" sz="1100" b="0" i="0" u="none" strike="noStrike" dirty="0">
                          <a:solidFill>
                            <a:srgbClr val="000000"/>
                          </a:solidFill>
                          <a:effectLst/>
                          <a:latin typeface="NanumBarunGothic Light" panose="020B0603020101020101" pitchFamily="34" charset="-127"/>
                          <a:ea typeface="NanumBarunGothic Light" panose="020B0603020101020101" pitchFamily="34" charset="-127"/>
                        </a:rPr>
                        <a:t>26.50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ko-KR" sz="1100" b="0" i="0" u="none" strike="noStrike">
                          <a:solidFill>
                            <a:srgbClr val="000000"/>
                          </a:solidFill>
                          <a:effectLst/>
                          <a:latin typeface="NanumBarunGothic Light" panose="020B0603020101020101" pitchFamily="34" charset="-127"/>
                          <a:ea typeface="NanumBarunGothic Light" panose="020B0603020101020101" pitchFamily="34" charset="-127"/>
                        </a:rPr>
                        <a:t>25.06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ko-KR" sz="1100" b="0" i="0" u="none" strike="noStrike">
                          <a:solidFill>
                            <a:srgbClr val="000000"/>
                          </a:solidFill>
                          <a:effectLst/>
                          <a:latin typeface="NanumBarunGothic Light" panose="020B0603020101020101" pitchFamily="34" charset="-127"/>
                          <a:ea typeface="NanumBarunGothic Light" panose="020B0603020101020101" pitchFamily="34" charset="-127"/>
                        </a:rPr>
                        <a:t>-5.05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US" sz="1100" b="0" i="0" u="none" strike="noStrike" dirty="0">
                          <a:solidFill>
                            <a:srgbClr val="000000"/>
                          </a:solidFill>
                          <a:effectLst/>
                          <a:latin typeface="NanumBarunGothic Light" panose="020B0603020101020101" pitchFamily="34" charset="-127"/>
                          <a:ea typeface="NanumBarunGothic Light" panose="020B0603020101020101" pitchFamily="34" charset="-127"/>
                        </a:rPr>
                        <a:t>United States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2902641"/>
                  </a:ext>
                </a:extLst>
              </a:tr>
              <a:tr h="512702">
                <a:tc>
                  <a:txBody>
                    <a:bodyPr/>
                    <a:lstStyle/>
                    <a:p>
                      <a:pPr algn="ctr" fontAlgn="ctr"/>
                      <a:r>
                        <a:rPr lang="en-US" altLang="ko-KR" sz="1100" b="0" i="0" u="none" strike="noStrike">
                          <a:solidFill>
                            <a:srgbClr val="000000"/>
                          </a:solidFill>
                          <a:effectLst/>
                          <a:latin typeface="NanumBarunGothic Light" panose="020B0603020101020101" pitchFamily="34" charset="-127"/>
                          <a:ea typeface="NanumBarunGothic Light" panose="020B0603020101020101" pitchFamily="34" charset="-127"/>
                        </a:rPr>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fontAlgn="ctr"/>
                      <a:r>
                        <a:rPr lang="en-US" altLang="ko-KR" sz="1100" b="0" i="0" u="none" strike="noStrike">
                          <a:solidFill>
                            <a:srgbClr val="000000"/>
                          </a:solidFill>
                          <a:effectLst/>
                          <a:latin typeface="NanumBarunGothic Light" panose="020B0603020101020101" pitchFamily="34" charset="-127"/>
                          <a:ea typeface="NanumBarunGothic Light" panose="020B0603020101020101" pitchFamily="34" charset="-127"/>
                        </a:rPr>
                        <a:t>8.92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ko-KR" sz="1100" b="0" i="0" u="none" strike="noStrike" dirty="0">
                          <a:solidFill>
                            <a:srgbClr val="000000"/>
                          </a:solidFill>
                          <a:effectLst/>
                          <a:latin typeface="NanumBarunGothic Light" panose="020B0603020101020101" pitchFamily="34" charset="-127"/>
                          <a:ea typeface="NanumBarunGothic Light" panose="020B0603020101020101" pitchFamily="34" charset="-127"/>
                        </a:rPr>
                        <a:t>15.94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ko-KR" sz="1100" b="0" i="0" u="none" strike="noStrike">
                          <a:solidFill>
                            <a:srgbClr val="000000"/>
                          </a:solidFill>
                          <a:effectLst/>
                          <a:latin typeface="NanumBarunGothic Light" panose="020B0603020101020101" pitchFamily="34" charset="-127"/>
                          <a:ea typeface="NanumBarunGothic Light" panose="020B0603020101020101" pitchFamily="34" charset="-127"/>
                        </a:rPr>
                        <a:t>-0.33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US" sz="1100" b="0" i="0" u="none" strike="noStrike" dirty="0">
                          <a:solidFill>
                            <a:srgbClr val="000000"/>
                          </a:solidFill>
                          <a:effectLst/>
                          <a:latin typeface="NanumBarunGothic Light" panose="020B0603020101020101" pitchFamily="34" charset="-127"/>
                          <a:ea typeface="NanumBarunGothic Light" panose="020B0603020101020101" pitchFamily="34" charset="-127"/>
                        </a:rPr>
                        <a:t>Russia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11035360"/>
                  </a:ext>
                </a:extLst>
              </a:tr>
              <a:tr h="512702">
                <a:tc>
                  <a:txBody>
                    <a:bodyPr/>
                    <a:lstStyle/>
                    <a:p>
                      <a:pPr algn="ctr" fontAlgn="ctr"/>
                      <a:r>
                        <a:rPr lang="en-US" altLang="ko-KR" sz="1100" b="0" i="0" u="none" strike="noStrike">
                          <a:solidFill>
                            <a:srgbClr val="000000"/>
                          </a:solidFill>
                          <a:effectLst/>
                          <a:latin typeface="NanumBarunGothic Light" panose="020B0603020101020101" pitchFamily="34" charset="-127"/>
                          <a:ea typeface="NanumBarunGothic Light" panose="020B0603020101020101" pitchFamily="34" charset="-127"/>
                        </a:rPr>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fontAlgn="ctr"/>
                      <a:r>
                        <a:rPr lang="en-US" altLang="ko-KR" sz="1100" b="0" i="0" u="none" strike="noStrike">
                          <a:solidFill>
                            <a:srgbClr val="000000"/>
                          </a:solidFill>
                          <a:effectLst/>
                          <a:latin typeface="NanumBarunGothic Light" panose="020B0603020101020101" pitchFamily="34" charset="-127"/>
                          <a:ea typeface="NanumBarunGothic Light" panose="020B0603020101020101" pitchFamily="34" charset="-127"/>
                        </a:rPr>
                        <a:t>3.01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ko-KR" sz="1100" b="0" i="0" u="none" strike="noStrike">
                          <a:solidFill>
                            <a:srgbClr val="000000"/>
                          </a:solidFill>
                          <a:effectLst/>
                          <a:latin typeface="NanumBarunGothic Light" panose="020B0603020101020101" pitchFamily="34" charset="-127"/>
                          <a:ea typeface="NanumBarunGothic Light" panose="020B0603020101020101" pitchFamily="34" charset="-127"/>
                        </a:rPr>
                        <a:t>1.50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ko-KR" sz="1100" b="0" i="0" u="none" strike="noStrike">
                          <a:solidFill>
                            <a:srgbClr val="000000"/>
                          </a:solidFill>
                          <a:effectLst/>
                          <a:latin typeface="NanumBarunGothic Light" panose="020B0603020101020101" pitchFamily="34" charset="-127"/>
                          <a:ea typeface="NanumBarunGothic Light" panose="020B0603020101020101" pitchFamily="34" charset="-127"/>
                        </a:rPr>
                        <a:t>3.21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US" sz="1100" b="0" i="0" u="none" strike="noStrike" dirty="0">
                          <a:solidFill>
                            <a:srgbClr val="000000"/>
                          </a:solidFill>
                          <a:effectLst/>
                          <a:latin typeface="NanumBarunGothic Light" panose="020B0603020101020101" pitchFamily="34" charset="-127"/>
                          <a:ea typeface="NanumBarunGothic Light" panose="020B0603020101020101" pitchFamily="34" charset="-127"/>
                        </a:rPr>
                        <a:t>Algeria, Australia, Brazil, Canada, India, Indonesia, Iran, Iraq, Kazakhstan, Kuwait, Malaysia, Mexico, Nigeria, Norway, Qatar, Saudi Arabia, United Arab Emirates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09462545"/>
                  </a:ext>
                </a:extLst>
              </a:tr>
              <a:tr h="512702">
                <a:tc>
                  <a:txBody>
                    <a:bodyPr/>
                    <a:lstStyle/>
                    <a:p>
                      <a:pPr algn="ctr" fontAlgn="ctr"/>
                      <a:r>
                        <a:rPr lang="en-US" altLang="ko-KR" sz="1100" b="0" i="0" u="none" strike="noStrike" dirty="0">
                          <a:solidFill>
                            <a:srgbClr val="000000"/>
                          </a:solidFill>
                          <a:effectLst/>
                          <a:latin typeface="NanumBarunGothic Light" panose="020B0603020101020101" pitchFamily="34" charset="-127"/>
                          <a:ea typeface="NanumBarunGothic Light" panose="020B0603020101020101" pitchFamily="34" charset="-127"/>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fontAlgn="ctr"/>
                      <a:r>
                        <a:rPr lang="en-US" altLang="ko-KR" sz="1100" b="0" i="0" u="none" strike="noStrike" dirty="0">
                          <a:solidFill>
                            <a:srgbClr val="000000"/>
                          </a:solidFill>
                          <a:effectLst/>
                          <a:latin typeface="NanumBarunGothic Light" panose="020B0603020101020101" pitchFamily="34" charset="-127"/>
                          <a:ea typeface="NanumBarunGothic Light" panose="020B0603020101020101" pitchFamily="34" charset="-127"/>
                        </a:rPr>
                        <a:t>-0.72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ko-KR" sz="1100" b="0" i="0" u="none" strike="noStrike">
                          <a:solidFill>
                            <a:srgbClr val="000000"/>
                          </a:solidFill>
                          <a:effectLst/>
                          <a:latin typeface="NanumBarunGothic Light" panose="020B0603020101020101" pitchFamily="34" charset="-127"/>
                          <a:ea typeface="NanumBarunGothic Light" panose="020B0603020101020101" pitchFamily="34" charset="-127"/>
                        </a:rPr>
                        <a:t>-0.25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ko-KR" sz="1100" b="0" i="0" u="none" strike="noStrike">
                          <a:solidFill>
                            <a:srgbClr val="000000"/>
                          </a:solidFill>
                          <a:effectLst/>
                          <a:latin typeface="NanumBarunGothic Light" panose="020B0603020101020101" pitchFamily="34" charset="-127"/>
                          <a:ea typeface="NanumBarunGothic Light" panose="020B0603020101020101" pitchFamily="34" charset="-127"/>
                        </a:rPr>
                        <a:t>-0.25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US" sz="1100" b="0" i="0" u="none" strike="noStrike" dirty="0">
                          <a:solidFill>
                            <a:srgbClr val="000000"/>
                          </a:solidFill>
                          <a:effectLst/>
                          <a:latin typeface="NanumBarunGothic Light" panose="020B0603020101020101" pitchFamily="34" charset="-127"/>
                          <a:ea typeface="NanumBarunGothic Light" panose="020B0603020101020101" pitchFamily="34" charset="-127"/>
                        </a:rPr>
                        <a:t>Afghanistan, Albania, Angola, Antarctica, Antigua and Barbuda, Argentina, Armenia, Aruba, Austria, Azerbaijan, Bahamas, Bahrain, Bangladesh, Barbados, Belarus, Belgium, Belize, Benin, Bermuda, Bhutan, Bolivia, Bosnia and Herzegovina, Botswana, British Virgin Islands, Brunei, Bulgaria, Burkina Faso, Burundi, Cabo Verde, Cambodia, Cameroon, Central African Republic, Chad, Chile, Colombia, Comoros, Congo, Cook Islands, Costa Rica, Croatia, Cuba, Cyprus, Czechia, C</a:t>
                      </a:r>
                      <a:r>
                        <a:rPr lang="ko-KR" altLang="en-US" sz="1100" b="0" i="0" u="none" strike="noStrike" dirty="0">
                          <a:solidFill>
                            <a:srgbClr val="000000"/>
                          </a:solidFill>
                          <a:effectLst/>
                          <a:latin typeface="NanumBarunGothic Light" panose="020B0603020101020101" pitchFamily="34" charset="-127"/>
                          <a:ea typeface="NanumBarunGothic Light" panose="020B0603020101020101" pitchFamily="34" charset="-127"/>
                        </a:rPr>
                        <a:t>척</a:t>
                      </a:r>
                      <a:r>
                        <a:rPr lang="en-US" sz="1100" b="0" i="0" u="none" strike="noStrike" dirty="0" err="1">
                          <a:solidFill>
                            <a:srgbClr val="000000"/>
                          </a:solidFill>
                          <a:effectLst/>
                          <a:latin typeface="NanumBarunGothic Light" panose="020B0603020101020101" pitchFamily="34" charset="-127"/>
                          <a:ea typeface="NanumBarunGothic Light" panose="020B0603020101020101" pitchFamily="34" charset="-127"/>
                        </a:rPr>
                        <a:t>te</a:t>
                      </a:r>
                      <a:r>
                        <a:rPr lang="en-US" sz="1100" b="0" i="0" u="none" strike="noStrike" dirty="0">
                          <a:solidFill>
                            <a:srgbClr val="000000"/>
                          </a:solidFill>
                          <a:effectLst/>
                          <a:latin typeface="NanumBarunGothic Light" panose="020B0603020101020101" pitchFamily="34" charset="-127"/>
                          <a:ea typeface="NanumBarunGothic Light" panose="020B0603020101020101" pitchFamily="34" charset="-127"/>
                        </a:rPr>
                        <a:t> d'Ivoire, Democratic Republic of the Congo, Denmark, Djibouti, Dominica, Dominican Republic, Ecuador, Egypt, El Salvador, Equatorial Guinea, Eritrea, Estonia, Eswatini, Ethiopia, Faroe Islands, Fiji, Finland, France, French Guiana, French Polynesia, Gabon, Gambia, Georgia, Germany, Ghana, Greece, Greenland, Grenada, Guadeloupe, Guatemala, Guinea, Guinea-Bissau, Guyana, Haiti, Honduras, Hong Kong, Hungary, Iceland, Ireland, Israel, Italy, Jamaica, Japan, Jordan, Kenya, Kiribati, Kosovo, Kyrgyzstan, Laos, Latvia, Lebanon, Lesotho, Liberia, Libya, Lithuania, Luxembourg, Macao, Madagascar, Malawi, Maldives, Mali, Malta, Martinique, Mauritania, Mauritius, Micronesia, Moldova, Mongolia, Montenegro, Montserrat, Morocco, Mozambique, Myanmar, Namibia, Nauru, Nepal, Netherlands, New Caledonia, New Zealand, Nicaragua, Niger, Niue, North Korea, North Macedonia, Oman, Pakistan, Palestinian Territories, Panama, Papua New Guinea, Paraguay, Peru, Philippines, Poland, Portugal, Puerto Rico, Romania, Rwanda, R</a:t>
                      </a:r>
                      <a:r>
                        <a:rPr lang="ko-KR" altLang="en-US" sz="1100" b="0" i="0" u="none" strike="noStrike" dirty="0" err="1">
                          <a:solidFill>
                            <a:srgbClr val="000000"/>
                          </a:solidFill>
                          <a:effectLst/>
                          <a:latin typeface="NanumBarunGothic Light" panose="020B0603020101020101" pitchFamily="34" charset="-127"/>
                          <a:ea typeface="NanumBarunGothic Light" panose="020B0603020101020101" pitchFamily="34" charset="-127"/>
                        </a:rPr>
                        <a:t>챕</a:t>
                      </a:r>
                      <a:r>
                        <a:rPr lang="en-US" sz="1100" b="0" i="0" u="none" strike="noStrike" dirty="0">
                          <a:solidFill>
                            <a:srgbClr val="000000"/>
                          </a:solidFill>
                          <a:effectLst/>
                          <a:latin typeface="NanumBarunGothic Light" panose="020B0603020101020101" pitchFamily="34" charset="-127"/>
                          <a:ea typeface="NanumBarunGothic Light" panose="020B0603020101020101" pitchFamily="34" charset="-127"/>
                        </a:rPr>
                        <a:t>union, Saint Helena, Saint Kitts and Nevis, Saint Lucia, Saint Pierre and Miquelon, Saint Vincent and the Grenadines, Samoa, Sao Tome and Principe, Senegal, Serbia, Seychelles, Sierra Leone, Singapore, Slovakia, Slovenia, Solomon Islands, Somalia, South Africa, South Korea, South Sudan, Spain, Sri Lanka, Sudan, Suriname, Sweden, Switzerland, Syria, Taiwan, Tajikistan, Tanzania, Thailand, Timor-Leste, Togo, Tonga, Trinidad and Tobago, Tunisia, Turkey, Turkmenistan, Turks and Caicos Islands, Tuvalu, Uganda, Ukraine, United Kingdom, Uruguay, Uzbekistan, Vanuatu, Venezuela, Vietnam, Yemen, Zambia, Zimbabwe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06759509"/>
                  </a:ext>
                </a:extLst>
              </a:tr>
            </a:tbl>
          </a:graphicData>
        </a:graphic>
      </p:graphicFrame>
    </p:spTree>
    <p:extLst>
      <p:ext uri="{BB962C8B-B14F-4D97-AF65-F5344CB8AC3E}">
        <p14:creationId xmlns:p14="http://schemas.microsoft.com/office/powerpoint/2010/main" val="236975810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46A9C5-54F9-0155-8754-CE08AB6BE408}"/>
            </a:ext>
          </a:extLst>
        </p:cNvPr>
        <p:cNvGrpSpPr/>
        <p:nvPr/>
      </p:nvGrpSpPr>
      <p:grpSpPr>
        <a:xfrm>
          <a:off x="0" y="0"/>
          <a:ext cx="0" cy="0"/>
          <a:chOff x="0" y="0"/>
          <a:chExt cx="0" cy="0"/>
        </a:xfrm>
      </p:grpSpPr>
      <p:grpSp>
        <p:nvGrpSpPr>
          <p:cNvPr id="12" name="그룹 11">
            <a:extLst>
              <a:ext uri="{FF2B5EF4-FFF2-40B4-BE49-F238E27FC236}">
                <a16:creationId xmlns:a16="http://schemas.microsoft.com/office/drawing/2014/main" id="{5AEC2DC3-C672-DCDC-1AF0-C8157CE18ED8}"/>
              </a:ext>
            </a:extLst>
          </p:cNvPr>
          <p:cNvGrpSpPr/>
          <p:nvPr/>
        </p:nvGrpSpPr>
        <p:grpSpPr>
          <a:xfrm>
            <a:off x="619468" y="1273624"/>
            <a:ext cx="10815979" cy="4310747"/>
            <a:chOff x="619468" y="1273624"/>
            <a:chExt cx="10815979" cy="4310747"/>
          </a:xfrm>
        </p:grpSpPr>
        <p:sp>
          <p:nvSpPr>
            <p:cNvPr id="8" name="TextBox 7">
              <a:extLst>
                <a:ext uri="{FF2B5EF4-FFF2-40B4-BE49-F238E27FC236}">
                  <a16:creationId xmlns:a16="http://schemas.microsoft.com/office/drawing/2014/main" id="{C77F723D-9D1E-1007-B8D1-643FDF0EC1B1}"/>
                </a:ext>
              </a:extLst>
            </p:cNvPr>
            <p:cNvSpPr txBox="1"/>
            <p:nvPr/>
          </p:nvSpPr>
          <p:spPr>
            <a:xfrm>
              <a:off x="684068" y="5245818"/>
              <a:ext cx="10751379" cy="338553"/>
            </a:xfrm>
            <a:prstGeom prst="rect">
              <a:avLst/>
            </a:prstGeom>
            <a:noFill/>
          </p:spPr>
          <p:txBody>
            <a:bodyPr wrap="square" rtlCol="0">
              <a:spAutoFit/>
            </a:bodyPr>
            <a:lstStyle/>
            <a:p>
              <a:pPr algn="ctr"/>
              <a:r>
                <a:rPr kumimoji="1" lang="ko-KR" altLang="en-US" sz="1600" dirty="0">
                  <a:latin typeface="NanumBarunGothic Light" panose="020B0603020101020101" pitchFamily="34" charset="-127"/>
                  <a:ea typeface="NanumBarunGothic Light" panose="020B0603020101020101" pitchFamily="34" charset="-127"/>
                </a:rPr>
                <a:t>그림</a:t>
              </a:r>
              <a:r>
                <a:rPr kumimoji="1" lang="en-US" altLang="ko-KR" sz="1600" dirty="0">
                  <a:latin typeface="NanumBarunGothic Light" panose="020B0603020101020101" pitchFamily="34" charset="-127"/>
                  <a:ea typeface="NanumBarunGothic Light" panose="020B0603020101020101" pitchFamily="34" charset="-127"/>
                </a:rPr>
                <a:t>.</a:t>
              </a:r>
              <a:r>
                <a:rPr kumimoji="1" lang="ko-KR" altLang="en-US" sz="1600" dirty="0">
                  <a:latin typeface="NanumBarunGothic Light" panose="020B0603020101020101" pitchFamily="34" charset="-127"/>
                  <a:ea typeface="NanumBarunGothic Light" panose="020B0603020101020101" pitchFamily="34" charset="-127"/>
                </a:rPr>
                <a:t> </a:t>
              </a:r>
              <a:r>
                <a:rPr kumimoji="1" lang="ko-KR" altLang="en-US" sz="1600" dirty="0" err="1">
                  <a:latin typeface="NanumBarunGothic Light" panose="020B0603020101020101" pitchFamily="34" charset="-127"/>
                  <a:ea typeface="NanumBarunGothic Light" panose="020B0603020101020101" pitchFamily="34" charset="-127"/>
                </a:rPr>
                <a:t>군집별</a:t>
              </a:r>
              <a:r>
                <a:rPr kumimoji="1" lang="ko-KR" altLang="en-US" sz="1600" dirty="0">
                  <a:latin typeface="NanumBarunGothic Light" panose="020B0603020101020101" pitchFamily="34" charset="-127"/>
                  <a:ea typeface="NanumBarunGothic Light" panose="020B0603020101020101" pitchFamily="34" charset="-127"/>
                </a:rPr>
                <a:t> </a:t>
              </a:r>
              <a:r>
                <a:rPr kumimoji="1" lang="en-US" altLang="ko-KR" sz="1600" dirty="0">
                  <a:latin typeface="NanumBarunGothic Light" panose="020B0603020101020101" pitchFamily="34" charset="-127"/>
                  <a:ea typeface="NanumBarunGothic Light" panose="020B0603020101020101" pitchFamily="34" charset="-127"/>
                </a:rPr>
                <a:t>PC</a:t>
              </a:r>
              <a:r>
                <a:rPr kumimoji="1" lang="ko-KR" altLang="en-US" sz="1600" dirty="0" err="1">
                  <a:latin typeface="NanumBarunGothic Light" panose="020B0603020101020101" pitchFamily="34" charset="-127"/>
                  <a:ea typeface="NanumBarunGothic Light" panose="020B0603020101020101" pitchFamily="34" charset="-127"/>
                </a:rPr>
                <a:t>에</a:t>
              </a:r>
              <a:r>
                <a:rPr kumimoji="1" lang="ko-KR" altLang="en-US" sz="1600" dirty="0">
                  <a:latin typeface="NanumBarunGothic Light" panose="020B0603020101020101" pitchFamily="34" charset="-127"/>
                  <a:ea typeface="NanumBarunGothic Light" panose="020B0603020101020101" pitchFamily="34" charset="-127"/>
                </a:rPr>
                <a:t> 따른 </a:t>
              </a:r>
              <a:r>
                <a:rPr kumimoji="1" lang="ko-KR" altLang="en-US" sz="1600" dirty="0" err="1">
                  <a:latin typeface="NanumBarunGothic Light" panose="020B0603020101020101" pitchFamily="34" charset="-127"/>
                  <a:ea typeface="NanumBarunGothic Light" panose="020B0603020101020101" pitchFamily="34" charset="-127"/>
                </a:rPr>
                <a:t>박스플롯</a:t>
              </a:r>
              <a:r>
                <a:rPr kumimoji="1" lang="en-US" altLang="ko-KR" sz="1600" dirty="0">
                  <a:latin typeface="NanumBarunGothic Light" panose="020B0603020101020101" pitchFamily="34" charset="-127"/>
                  <a:ea typeface="NanumBarunGothic Light" panose="020B0603020101020101" pitchFamily="34" charset="-127"/>
                </a:rPr>
                <a:t>(n=5)</a:t>
              </a:r>
              <a:endParaRPr lang="ko-KR" altLang="en-US" sz="1600" dirty="0">
                <a:effectLst/>
                <a:latin typeface="NanumBarunGothic Light" panose="020B0603020101020101" pitchFamily="34" charset="-127"/>
                <a:ea typeface="NanumBarunGothic Light" panose="020B0603020101020101" pitchFamily="34" charset="-127"/>
              </a:endParaRPr>
            </a:p>
          </p:txBody>
        </p:sp>
        <p:pic>
          <p:nvPicPr>
            <p:cNvPr id="2" name="그림 1">
              <a:extLst>
                <a:ext uri="{FF2B5EF4-FFF2-40B4-BE49-F238E27FC236}">
                  <a16:creationId xmlns:a16="http://schemas.microsoft.com/office/drawing/2014/main" id="{04949FAC-E789-9186-C6A9-E6BA214B9BB8}"/>
                </a:ext>
              </a:extLst>
            </p:cNvPr>
            <p:cNvPicPr>
              <a:picLocks noChangeAspect="1"/>
            </p:cNvPicPr>
            <p:nvPr/>
          </p:nvPicPr>
          <p:blipFill>
            <a:blip r:embed="rId2"/>
            <a:stretch>
              <a:fillRect/>
            </a:stretch>
          </p:blipFill>
          <p:spPr>
            <a:xfrm>
              <a:off x="619468" y="1273626"/>
              <a:ext cx="3605326" cy="3664133"/>
            </a:xfrm>
            <a:prstGeom prst="rect">
              <a:avLst/>
            </a:prstGeom>
          </p:spPr>
        </p:pic>
        <p:pic>
          <p:nvPicPr>
            <p:cNvPr id="9" name="그림 8">
              <a:extLst>
                <a:ext uri="{FF2B5EF4-FFF2-40B4-BE49-F238E27FC236}">
                  <a16:creationId xmlns:a16="http://schemas.microsoft.com/office/drawing/2014/main" id="{C58CF84C-EE93-A6BB-E136-EB1565DAC3D2}"/>
                </a:ext>
              </a:extLst>
            </p:cNvPr>
            <p:cNvPicPr>
              <a:picLocks noChangeAspect="1"/>
            </p:cNvPicPr>
            <p:nvPr/>
          </p:nvPicPr>
          <p:blipFill>
            <a:blip r:embed="rId3"/>
            <a:stretch>
              <a:fillRect/>
            </a:stretch>
          </p:blipFill>
          <p:spPr>
            <a:xfrm>
              <a:off x="7830121" y="1273625"/>
              <a:ext cx="3605326" cy="3664133"/>
            </a:xfrm>
            <a:prstGeom prst="rect">
              <a:avLst/>
            </a:prstGeom>
          </p:spPr>
        </p:pic>
        <p:pic>
          <p:nvPicPr>
            <p:cNvPr id="11" name="그림 10">
              <a:extLst>
                <a:ext uri="{FF2B5EF4-FFF2-40B4-BE49-F238E27FC236}">
                  <a16:creationId xmlns:a16="http://schemas.microsoft.com/office/drawing/2014/main" id="{1D124942-DC33-B974-8645-AF827C38AD76}"/>
                </a:ext>
              </a:extLst>
            </p:cNvPr>
            <p:cNvPicPr>
              <a:picLocks noChangeAspect="1"/>
            </p:cNvPicPr>
            <p:nvPr/>
          </p:nvPicPr>
          <p:blipFill>
            <a:blip r:embed="rId4"/>
            <a:stretch>
              <a:fillRect/>
            </a:stretch>
          </p:blipFill>
          <p:spPr>
            <a:xfrm>
              <a:off x="4224794" y="1273624"/>
              <a:ext cx="3605326" cy="3664133"/>
            </a:xfrm>
            <a:prstGeom prst="rect">
              <a:avLst/>
            </a:prstGeom>
          </p:spPr>
        </p:pic>
      </p:grpSp>
    </p:spTree>
    <p:extLst>
      <p:ext uri="{BB962C8B-B14F-4D97-AF65-F5344CB8AC3E}">
        <p14:creationId xmlns:p14="http://schemas.microsoft.com/office/powerpoint/2010/main" val="31063290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992DC1-B950-2D09-54B5-D034F963CF9E}"/>
            </a:ext>
          </a:extLst>
        </p:cNvPr>
        <p:cNvGrpSpPr/>
        <p:nvPr/>
      </p:nvGrpSpPr>
      <p:grpSpPr>
        <a:xfrm>
          <a:off x="0" y="0"/>
          <a:ext cx="0" cy="0"/>
          <a:chOff x="0" y="0"/>
          <a:chExt cx="0" cy="0"/>
        </a:xfrm>
      </p:grpSpPr>
      <p:pic>
        <p:nvPicPr>
          <p:cNvPr id="3" name="그림 2">
            <a:extLst>
              <a:ext uri="{FF2B5EF4-FFF2-40B4-BE49-F238E27FC236}">
                <a16:creationId xmlns:a16="http://schemas.microsoft.com/office/drawing/2014/main" id="{500DB45B-6355-486C-02FB-C732A923227B}"/>
              </a:ext>
            </a:extLst>
          </p:cNvPr>
          <p:cNvPicPr>
            <a:picLocks noChangeAspect="1"/>
          </p:cNvPicPr>
          <p:nvPr/>
        </p:nvPicPr>
        <p:blipFill>
          <a:blip r:embed="rId2"/>
          <a:srcRect/>
          <a:stretch/>
        </p:blipFill>
        <p:spPr>
          <a:xfrm>
            <a:off x="713685" y="383243"/>
            <a:ext cx="10764630" cy="6091514"/>
          </a:xfrm>
          <a:prstGeom prst="rect">
            <a:avLst/>
          </a:prstGeom>
        </p:spPr>
      </p:pic>
      <p:sp>
        <p:nvSpPr>
          <p:cNvPr id="2" name="TextBox 1">
            <a:extLst>
              <a:ext uri="{FF2B5EF4-FFF2-40B4-BE49-F238E27FC236}">
                <a16:creationId xmlns:a16="http://schemas.microsoft.com/office/drawing/2014/main" id="{390BC4C7-3800-C536-5BD6-E59C021AA1BE}"/>
              </a:ext>
            </a:extLst>
          </p:cNvPr>
          <p:cNvSpPr txBox="1"/>
          <p:nvPr/>
        </p:nvSpPr>
        <p:spPr>
          <a:xfrm>
            <a:off x="720310" y="6471006"/>
            <a:ext cx="10751379" cy="338553"/>
          </a:xfrm>
          <a:prstGeom prst="rect">
            <a:avLst/>
          </a:prstGeom>
          <a:noFill/>
        </p:spPr>
        <p:txBody>
          <a:bodyPr wrap="square" rtlCol="0">
            <a:spAutoFit/>
          </a:bodyPr>
          <a:lstStyle/>
          <a:p>
            <a:pPr algn="ctr"/>
            <a:r>
              <a:rPr kumimoji="1" lang="ko-KR" altLang="en-US" sz="1600" dirty="0">
                <a:latin typeface="NanumBarunGothic Light" panose="020B0603020101020101" pitchFamily="34" charset="-127"/>
                <a:ea typeface="NanumBarunGothic Light" panose="020B0603020101020101" pitchFamily="34" charset="-127"/>
              </a:rPr>
              <a:t>그림</a:t>
            </a:r>
            <a:r>
              <a:rPr kumimoji="1" lang="en-US" altLang="ko-KR" sz="1600" dirty="0">
                <a:latin typeface="NanumBarunGothic Light" panose="020B0603020101020101" pitchFamily="34" charset="-127"/>
                <a:ea typeface="NanumBarunGothic Light" panose="020B0603020101020101" pitchFamily="34" charset="-127"/>
              </a:rPr>
              <a:t>.</a:t>
            </a:r>
            <a:r>
              <a:rPr kumimoji="1" lang="ko-KR" altLang="en-US" sz="1600" dirty="0">
                <a:latin typeface="NanumBarunGothic Light" panose="020B0603020101020101" pitchFamily="34" charset="-127"/>
                <a:ea typeface="NanumBarunGothic Light" panose="020B0603020101020101" pitchFamily="34" charset="-127"/>
              </a:rPr>
              <a:t>군집화 결과</a:t>
            </a:r>
            <a:r>
              <a:rPr kumimoji="1" lang="en-US" altLang="ko-KR" sz="1600" dirty="0">
                <a:latin typeface="NanumBarunGothic Light" panose="020B0603020101020101" pitchFamily="34" charset="-127"/>
                <a:ea typeface="NanumBarunGothic Light" panose="020B0603020101020101" pitchFamily="34" charset="-127"/>
              </a:rPr>
              <a:t>(n=8)</a:t>
            </a:r>
            <a:endParaRPr lang="ko-KR" altLang="en-US" sz="1600" dirty="0">
              <a:effectLst/>
              <a:latin typeface="NanumBarunGothic Light" panose="020B0603020101020101" pitchFamily="34" charset="-127"/>
              <a:ea typeface="NanumBarunGothic Light" panose="020B0603020101020101" pitchFamily="34" charset="-127"/>
            </a:endParaRPr>
          </a:p>
        </p:txBody>
      </p:sp>
    </p:spTree>
    <p:extLst>
      <p:ext uri="{BB962C8B-B14F-4D97-AF65-F5344CB8AC3E}">
        <p14:creationId xmlns:p14="http://schemas.microsoft.com/office/powerpoint/2010/main" val="194436620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AFE2C024-60A7-9D8C-1E82-26F2A49CEB20}"/>
              </a:ext>
            </a:extLst>
          </p:cNvPr>
          <p:cNvSpPr txBox="1"/>
          <p:nvPr/>
        </p:nvSpPr>
        <p:spPr>
          <a:xfrm>
            <a:off x="395591" y="197093"/>
            <a:ext cx="11400818" cy="307777"/>
          </a:xfrm>
          <a:prstGeom prst="rect">
            <a:avLst/>
          </a:prstGeom>
          <a:noFill/>
        </p:spPr>
        <p:txBody>
          <a:bodyPr wrap="square" rtlCol="0">
            <a:spAutoFit/>
          </a:bodyPr>
          <a:lstStyle/>
          <a:p>
            <a:r>
              <a:rPr kumimoji="1" lang="ko-KR" altLang="en-US" sz="1400" dirty="0">
                <a:latin typeface="NanumBarunGothic Light" panose="020B0603020101020101" pitchFamily="34" charset="-127"/>
                <a:ea typeface="NanumBarunGothic Light" panose="020B0603020101020101" pitchFamily="34" charset="-127"/>
              </a:rPr>
              <a:t>표</a:t>
            </a:r>
            <a:r>
              <a:rPr kumimoji="1" lang="en-US" altLang="ko-KR" sz="1400" dirty="0">
                <a:latin typeface="NanumBarunGothic Light" panose="020B0603020101020101" pitchFamily="34" charset="-127"/>
                <a:ea typeface="NanumBarunGothic Light" panose="020B0603020101020101" pitchFamily="34" charset="-127"/>
              </a:rPr>
              <a:t>.</a:t>
            </a:r>
            <a:r>
              <a:rPr kumimoji="1" lang="ko-KR" altLang="en-US" sz="1400" dirty="0">
                <a:latin typeface="NanumBarunGothic Light" panose="020B0603020101020101" pitchFamily="34" charset="-127"/>
                <a:ea typeface="NanumBarunGothic Light" panose="020B0603020101020101" pitchFamily="34" charset="-127"/>
              </a:rPr>
              <a:t> 클러스터별</a:t>
            </a:r>
            <a:r>
              <a:rPr kumimoji="1" lang="en-US" altLang="ko-KR" sz="1400" dirty="0">
                <a:latin typeface="NanumBarunGothic Light" panose="020B0603020101020101" pitchFamily="34" charset="-127"/>
                <a:ea typeface="NanumBarunGothic Light" panose="020B0603020101020101" pitchFamily="34" charset="-127"/>
              </a:rPr>
              <a:t> </a:t>
            </a:r>
            <a:r>
              <a:rPr kumimoji="1" lang="ko-KR" altLang="en-US" sz="1400" dirty="0">
                <a:latin typeface="NanumBarunGothic Light" panose="020B0603020101020101" pitchFamily="34" charset="-127"/>
                <a:ea typeface="NanumBarunGothic Light" panose="020B0603020101020101" pitchFamily="34" charset="-127"/>
              </a:rPr>
              <a:t>평균 </a:t>
            </a:r>
            <a:r>
              <a:rPr kumimoji="1" lang="en-US" altLang="ko-KR" sz="1400" dirty="0">
                <a:latin typeface="NanumBarunGothic Light" panose="020B0603020101020101" pitchFamily="34" charset="-127"/>
                <a:ea typeface="NanumBarunGothic Light" panose="020B0603020101020101" pitchFamily="34" charset="-127"/>
              </a:rPr>
              <a:t>PC</a:t>
            </a:r>
            <a:r>
              <a:rPr kumimoji="1" lang="ko-KR" altLang="en-US" sz="1400" dirty="0">
                <a:latin typeface="NanumBarunGothic Light" panose="020B0603020101020101" pitchFamily="34" charset="-127"/>
                <a:ea typeface="NanumBarunGothic Light" panose="020B0603020101020101" pitchFamily="34" charset="-127"/>
              </a:rPr>
              <a:t>값과 </a:t>
            </a:r>
            <a:r>
              <a:rPr kumimoji="1" lang="ko-KR" altLang="en-US" sz="1400" dirty="0" err="1">
                <a:latin typeface="NanumBarunGothic Light" panose="020B0603020101020101" pitchFamily="34" charset="-127"/>
                <a:ea typeface="NanumBarunGothic Light" panose="020B0603020101020101" pitchFamily="34" charset="-127"/>
              </a:rPr>
              <a:t>국가명</a:t>
            </a:r>
            <a:r>
              <a:rPr kumimoji="1" lang="en-US" altLang="ko-KR" sz="1400" dirty="0">
                <a:latin typeface="NanumBarunGothic Light" panose="020B0603020101020101" pitchFamily="34" charset="-127"/>
                <a:ea typeface="NanumBarunGothic Light" panose="020B0603020101020101" pitchFamily="34" charset="-127"/>
              </a:rPr>
              <a:t>(n=8)</a:t>
            </a:r>
            <a:endParaRPr lang="ko-KR" altLang="en-US" sz="1400" dirty="0">
              <a:effectLst/>
              <a:latin typeface="NanumBarunGothic Light" panose="020B0603020101020101" pitchFamily="34" charset="-127"/>
              <a:ea typeface="NanumBarunGothic Light" panose="020B0603020101020101" pitchFamily="34" charset="-127"/>
            </a:endParaRPr>
          </a:p>
        </p:txBody>
      </p:sp>
      <p:graphicFrame>
        <p:nvGraphicFramePr>
          <p:cNvPr id="9" name="표 8">
            <a:extLst>
              <a:ext uri="{FF2B5EF4-FFF2-40B4-BE49-F238E27FC236}">
                <a16:creationId xmlns:a16="http://schemas.microsoft.com/office/drawing/2014/main" id="{8418E36D-8C95-3586-D90E-FDFB4A3C09CE}"/>
              </a:ext>
            </a:extLst>
          </p:cNvPr>
          <p:cNvGraphicFramePr>
            <a:graphicFrameLocks noGrp="1"/>
          </p:cNvGraphicFramePr>
          <p:nvPr>
            <p:extLst>
              <p:ext uri="{D42A27DB-BD31-4B8C-83A1-F6EECF244321}">
                <p14:modId xmlns:p14="http://schemas.microsoft.com/office/powerpoint/2010/main" val="3114988630"/>
              </p:ext>
            </p:extLst>
          </p:nvPr>
        </p:nvGraphicFramePr>
        <p:xfrm>
          <a:off x="395591" y="504870"/>
          <a:ext cx="11400818" cy="6218907"/>
        </p:xfrm>
        <a:graphic>
          <a:graphicData uri="http://schemas.openxmlformats.org/drawingml/2006/table">
            <a:tbl>
              <a:tblPr>
                <a:tableStyleId>{2D5ABB26-0587-4C30-8999-92F81FD0307C}</a:tableStyleId>
              </a:tblPr>
              <a:tblGrid>
                <a:gridCol w="666344">
                  <a:extLst>
                    <a:ext uri="{9D8B030D-6E8A-4147-A177-3AD203B41FA5}">
                      <a16:colId xmlns:a16="http://schemas.microsoft.com/office/drawing/2014/main" val="2896020456"/>
                    </a:ext>
                  </a:extLst>
                </a:gridCol>
                <a:gridCol w="666344">
                  <a:extLst>
                    <a:ext uri="{9D8B030D-6E8A-4147-A177-3AD203B41FA5}">
                      <a16:colId xmlns:a16="http://schemas.microsoft.com/office/drawing/2014/main" val="644059231"/>
                    </a:ext>
                  </a:extLst>
                </a:gridCol>
                <a:gridCol w="666344">
                  <a:extLst>
                    <a:ext uri="{9D8B030D-6E8A-4147-A177-3AD203B41FA5}">
                      <a16:colId xmlns:a16="http://schemas.microsoft.com/office/drawing/2014/main" val="1301261064"/>
                    </a:ext>
                  </a:extLst>
                </a:gridCol>
                <a:gridCol w="666344">
                  <a:extLst>
                    <a:ext uri="{9D8B030D-6E8A-4147-A177-3AD203B41FA5}">
                      <a16:colId xmlns:a16="http://schemas.microsoft.com/office/drawing/2014/main" val="1020504284"/>
                    </a:ext>
                  </a:extLst>
                </a:gridCol>
                <a:gridCol w="8735442">
                  <a:extLst>
                    <a:ext uri="{9D8B030D-6E8A-4147-A177-3AD203B41FA5}">
                      <a16:colId xmlns:a16="http://schemas.microsoft.com/office/drawing/2014/main" val="1616201820"/>
                    </a:ext>
                  </a:extLst>
                </a:gridCol>
              </a:tblGrid>
              <a:tr h="228600">
                <a:tc>
                  <a:txBody>
                    <a:bodyPr/>
                    <a:lstStyle/>
                    <a:p>
                      <a:pPr algn="ctr" fontAlgn="ctr"/>
                      <a:r>
                        <a:rPr lang="en-US" sz="1100" b="0" i="0" u="none" strike="noStrike" dirty="0">
                          <a:solidFill>
                            <a:srgbClr val="000000"/>
                          </a:solidFill>
                          <a:effectLst/>
                          <a:latin typeface="NanumBarunGothic Light" panose="020B0603020101020101" pitchFamily="34" charset="-127"/>
                          <a:ea typeface="NanumBarunGothic Light" panose="020B0603020101020101" pitchFamily="34" charset="-127"/>
                        </a:rPr>
                        <a:t>Cluster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fontAlgn="ctr"/>
                      <a:r>
                        <a:rPr lang="en-US" sz="1100" b="0" i="0" u="none" strike="noStrike" dirty="0">
                          <a:solidFill>
                            <a:srgbClr val="000000"/>
                          </a:solidFill>
                          <a:effectLst/>
                          <a:latin typeface="NanumBarunGothic Light" panose="020B0603020101020101" pitchFamily="34" charset="-127"/>
                          <a:ea typeface="NanumBarunGothic Light" panose="020B0603020101020101" pitchFamily="34" charset="-127"/>
                        </a:rPr>
                        <a:t>PCA1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fontAlgn="ctr"/>
                      <a:r>
                        <a:rPr lang="en-US" sz="1100" b="0" i="0" u="none" strike="noStrike">
                          <a:solidFill>
                            <a:srgbClr val="000000"/>
                          </a:solidFill>
                          <a:effectLst/>
                          <a:latin typeface="NanumBarunGothic Light" panose="020B0603020101020101" pitchFamily="34" charset="-127"/>
                          <a:ea typeface="NanumBarunGothic Light" panose="020B0603020101020101" pitchFamily="34" charset="-127"/>
                        </a:rPr>
                        <a:t>PCA2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fontAlgn="ctr"/>
                      <a:r>
                        <a:rPr lang="en-US" sz="1100" b="0" i="0" u="none" strike="noStrike" dirty="0">
                          <a:solidFill>
                            <a:srgbClr val="000000"/>
                          </a:solidFill>
                          <a:effectLst/>
                          <a:latin typeface="NanumBarunGothic Light" panose="020B0603020101020101" pitchFamily="34" charset="-127"/>
                          <a:ea typeface="NanumBarunGothic Light" panose="020B0603020101020101" pitchFamily="34" charset="-127"/>
                        </a:rPr>
                        <a:t>PCA3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l" fontAlgn="ctr"/>
                      <a:r>
                        <a:rPr lang="en-US" sz="1100" b="0" i="0" u="none" strike="noStrike" dirty="0">
                          <a:solidFill>
                            <a:srgbClr val="000000"/>
                          </a:solidFill>
                          <a:effectLst/>
                          <a:latin typeface="NanumBarunGothic Light" panose="020B0603020101020101" pitchFamily="34" charset="-127"/>
                          <a:ea typeface="NanumBarunGothic Light" panose="020B0603020101020101" pitchFamily="34" charset="-127"/>
                        </a:rPr>
                        <a:t>Country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4056457237"/>
                  </a:ext>
                </a:extLst>
              </a:tr>
              <a:tr h="363557">
                <a:tc>
                  <a:txBody>
                    <a:bodyPr/>
                    <a:lstStyle/>
                    <a:p>
                      <a:pPr algn="ctr" fontAlgn="ctr"/>
                      <a:r>
                        <a:rPr lang="en-US" altLang="ko-KR" sz="1100" b="0" i="0" u="none" strike="noStrike" dirty="0">
                          <a:solidFill>
                            <a:srgbClr val="000000"/>
                          </a:solidFill>
                          <a:effectLst/>
                          <a:latin typeface="NanumBarunGothic Light" panose="020B0603020101020101" pitchFamily="34" charset="-127"/>
                          <a:ea typeface="NanumBarunGothic Light" panose="020B0603020101020101" pitchFamily="34" charset="-127"/>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fontAlgn="ctr"/>
                      <a:r>
                        <a:rPr lang="en-US" altLang="ko-KR" sz="1100" b="0" i="0" u="none" strike="noStrike" dirty="0">
                          <a:solidFill>
                            <a:srgbClr val="000000"/>
                          </a:solidFill>
                          <a:effectLst/>
                          <a:latin typeface="NanumBarunGothic Light" panose="020B0603020101020101" pitchFamily="34" charset="-127"/>
                          <a:ea typeface="NanumBarunGothic Light" panose="020B0603020101020101" pitchFamily="34" charset="-127"/>
                        </a:rPr>
                        <a:t>50.69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ko-KR" sz="1100" b="0" i="0" u="none" strike="noStrike" dirty="0">
                          <a:solidFill>
                            <a:srgbClr val="000000"/>
                          </a:solidFill>
                          <a:effectLst/>
                          <a:latin typeface="NanumBarunGothic Light" panose="020B0603020101020101" pitchFamily="34" charset="-127"/>
                          <a:ea typeface="NanumBarunGothic Light" panose="020B0603020101020101" pitchFamily="34" charset="-127"/>
                        </a:rPr>
                        <a:t>-18.12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ko-KR" sz="1100" b="0" i="0" u="none" strike="noStrike" dirty="0">
                          <a:solidFill>
                            <a:srgbClr val="000000"/>
                          </a:solidFill>
                          <a:effectLst/>
                          <a:latin typeface="NanumBarunGothic Light" panose="020B0603020101020101" pitchFamily="34" charset="-127"/>
                          <a:ea typeface="NanumBarunGothic Light" panose="020B0603020101020101" pitchFamily="34" charset="-127"/>
                        </a:rPr>
                        <a:t>-1.21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US" sz="1100" b="0" i="0" u="none" strike="noStrike" dirty="0">
                          <a:solidFill>
                            <a:srgbClr val="000000"/>
                          </a:solidFill>
                          <a:effectLst/>
                          <a:latin typeface="NanumBarunGothic Light" panose="020B0603020101020101" pitchFamily="34" charset="-127"/>
                          <a:ea typeface="NanumBarunGothic Light" panose="020B0603020101020101" pitchFamily="34" charset="-127"/>
                        </a:rPr>
                        <a:t>China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48004631"/>
                  </a:ext>
                </a:extLst>
              </a:tr>
              <a:tr h="512702">
                <a:tc>
                  <a:txBody>
                    <a:bodyPr/>
                    <a:lstStyle/>
                    <a:p>
                      <a:pPr algn="ctr" fontAlgn="ctr"/>
                      <a:r>
                        <a:rPr lang="en-US" altLang="ko-KR" sz="1100" b="0" i="0" u="none" strike="noStrike">
                          <a:solidFill>
                            <a:srgbClr val="000000"/>
                          </a:solidFill>
                          <a:effectLst/>
                          <a:latin typeface="NanumBarunGothic Light" panose="020B0603020101020101" pitchFamily="34" charset="-127"/>
                          <a:ea typeface="NanumBarunGothic Light" panose="020B0603020101020101" pitchFamily="34" charset="-127"/>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fontAlgn="ctr"/>
                      <a:r>
                        <a:rPr lang="en-US" altLang="ko-KR" sz="1100" b="0" i="0" u="none" strike="noStrike">
                          <a:solidFill>
                            <a:srgbClr val="000000"/>
                          </a:solidFill>
                          <a:effectLst/>
                          <a:latin typeface="NanumBarunGothic Light" panose="020B0603020101020101" pitchFamily="34" charset="-127"/>
                          <a:ea typeface="NanumBarunGothic Light" panose="020B0603020101020101" pitchFamily="34" charset="-127"/>
                        </a:rPr>
                        <a:t>26.50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ko-KR" sz="1100" b="0" i="0" u="none" strike="noStrike" dirty="0">
                          <a:solidFill>
                            <a:srgbClr val="000000"/>
                          </a:solidFill>
                          <a:effectLst/>
                          <a:latin typeface="NanumBarunGothic Light" panose="020B0603020101020101" pitchFamily="34" charset="-127"/>
                          <a:ea typeface="NanumBarunGothic Light" panose="020B0603020101020101" pitchFamily="34" charset="-127"/>
                        </a:rPr>
                        <a:t>25.06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ko-KR" sz="1100" b="0" i="0" u="none" strike="noStrike">
                          <a:solidFill>
                            <a:srgbClr val="000000"/>
                          </a:solidFill>
                          <a:effectLst/>
                          <a:latin typeface="NanumBarunGothic Light" panose="020B0603020101020101" pitchFamily="34" charset="-127"/>
                          <a:ea typeface="NanumBarunGothic Light" panose="020B0603020101020101" pitchFamily="34" charset="-127"/>
                        </a:rPr>
                        <a:t>-5.05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US" sz="1100" b="0" i="0" u="none" strike="noStrike" dirty="0">
                          <a:solidFill>
                            <a:srgbClr val="000000"/>
                          </a:solidFill>
                          <a:effectLst/>
                          <a:latin typeface="NanumBarunGothic Light" panose="020B0603020101020101" pitchFamily="34" charset="-127"/>
                          <a:ea typeface="NanumBarunGothic Light" panose="020B0603020101020101" pitchFamily="34" charset="-127"/>
                        </a:rPr>
                        <a:t>United States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2902641"/>
                  </a:ext>
                </a:extLst>
              </a:tr>
              <a:tr h="512702">
                <a:tc>
                  <a:txBody>
                    <a:bodyPr/>
                    <a:lstStyle/>
                    <a:p>
                      <a:pPr algn="ctr" fontAlgn="ctr"/>
                      <a:r>
                        <a:rPr lang="en-US" altLang="ko-KR" sz="1100" b="0" i="0" u="none" strike="noStrike">
                          <a:solidFill>
                            <a:srgbClr val="000000"/>
                          </a:solidFill>
                          <a:effectLst/>
                          <a:latin typeface="NanumBarunGothic Light" panose="020B0603020101020101" pitchFamily="34" charset="-127"/>
                          <a:ea typeface="NanumBarunGothic Light" panose="020B0603020101020101" pitchFamily="34" charset="-127"/>
                        </a:rPr>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fontAlgn="ctr"/>
                      <a:r>
                        <a:rPr lang="en-US" altLang="ko-KR" sz="1100" b="0" i="0" u="none" strike="noStrike" dirty="0">
                          <a:solidFill>
                            <a:srgbClr val="000000"/>
                          </a:solidFill>
                          <a:effectLst/>
                          <a:latin typeface="NanumBarunGothic Light" panose="020B0603020101020101" pitchFamily="34" charset="-127"/>
                          <a:ea typeface="NanumBarunGothic Light" panose="020B0603020101020101" pitchFamily="34" charset="-127"/>
                        </a:rPr>
                        <a:t>11.69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ko-KR" sz="1100" b="0" i="0" u="none" strike="noStrike">
                          <a:solidFill>
                            <a:srgbClr val="000000"/>
                          </a:solidFill>
                          <a:effectLst/>
                          <a:latin typeface="NanumBarunGothic Light" panose="020B0603020101020101" pitchFamily="34" charset="-127"/>
                          <a:ea typeface="NanumBarunGothic Light" panose="020B0603020101020101" pitchFamily="34" charset="-127"/>
                        </a:rPr>
                        <a:t>-4.53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ko-KR" sz="1100" b="0" i="0" u="none" strike="noStrike" dirty="0">
                          <a:solidFill>
                            <a:srgbClr val="000000"/>
                          </a:solidFill>
                          <a:effectLst/>
                          <a:latin typeface="NanumBarunGothic Light" panose="020B0603020101020101" pitchFamily="34" charset="-127"/>
                          <a:ea typeface="NanumBarunGothic Light" panose="020B0603020101020101" pitchFamily="34" charset="-127"/>
                        </a:rPr>
                        <a:t>1.25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US" sz="1100" b="0" i="0" u="none" strike="noStrike" dirty="0">
                          <a:solidFill>
                            <a:srgbClr val="000000"/>
                          </a:solidFill>
                          <a:effectLst/>
                          <a:latin typeface="NanumBarunGothic Light" panose="020B0603020101020101" pitchFamily="34" charset="-127"/>
                          <a:ea typeface="NanumBarunGothic Light" panose="020B0603020101020101" pitchFamily="34" charset="-127"/>
                        </a:rPr>
                        <a:t>India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11035360"/>
                  </a:ext>
                </a:extLst>
              </a:tr>
              <a:tr h="512702">
                <a:tc>
                  <a:txBody>
                    <a:bodyPr/>
                    <a:lstStyle/>
                    <a:p>
                      <a:pPr algn="ctr" fontAlgn="ctr"/>
                      <a:r>
                        <a:rPr lang="en-US" altLang="ko-KR" sz="1100" b="0" i="0" u="none" strike="noStrike">
                          <a:solidFill>
                            <a:srgbClr val="000000"/>
                          </a:solidFill>
                          <a:effectLst/>
                          <a:latin typeface="NanumBarunGothic Light" panose="020B0603020101020101" pitchFamily="34" charset="-127"/>
                          <a:ea typeface="NanumBarunGothic Light" panose="020B0603020101020101" pitchFamily="34" charset="-127"/>
                        </a:rPr>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fontAlgn="ctr"/>
                      <a:r>
                        <a:rPr lang="en-US" altLang="ko-KR" sz="1100" b="0" i="0" u="none" strike="noStrike">
                          <a:solidFill>
                            <a:srgbClr val="000000"/>
                          </a:solidFill>
                          <a:effectLst/>
                          <a:latin typeface="NanumBarunGothic Light" panose="020B0603020101020101" pitchFamily="34" charset="-127"/>
                          <a:ea typeface="NanumBarunGothic Light" panose="020B0603020101020101" pitchFamily="34" charset="-127"/>
                        </a:rPr>
                        <a:t>8.92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ko-KR" sz="1100" b="0" i="0" u="none" strike="noStrike" dirty="0">
                          <a:solidFill>
                            <a:srgbClr val="000000"/>
                          </a:solidFill>
                          <a:effectLst/>
                          <a:latin typeface="NanumBarunGothic Light" panose="020B0603020101020101" pitchFamily="34" charset="-127"/>
                          <a:ea typeface="NanumBarunGothic Light" panose="020B0603020101020101" pitchFamily="34" charset="-127"/>
                        </a:rPr>
                        <a:t>15.94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ko-KR" sz="1100" b="0" i="0" u="none" strike="noStrike" dirty="0">
                          <a:solidFill>
                            <a:srgbClr val="000000"/>
                          </a:solidFill>
                          <a:effectLst/>
                          <a:latin typeface="NanumBarunGothic Light" panose="020B0603020101020101" pitchFamily="34" charset="-127"/>
                          <a:ea typeface="NanumBarunGothic Light" panose="020B0603020101020101" pitchFamily="34" charset="-127"/>
                        </a:rPr>
                        <a:t>-0.33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US" sz="1100" b="0" i="0" u="none" strike="noStrike" dirty="0">
                          <a:solidFill>
                            <a:srgbClr val="000000"/>
                          </a:solidFill>
                          <a:effectLst/>
                          <a:latin typeface="NanumBarunGothic Light" panose="020B0603020101020101" pitchFamily="34" charset="-127"/>
                          <a:ea typeface="NanumBarunGothic Light" panose="020B0603020101020101" pitchFamily="34" charset="-127"/>
                        </a:rPr>
                        <a:t>Russia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09462545"/>
                  </a:ext>
                </a:extLst>
              </a:tr>
              <a:tr h="512702">
                <a:tc>
                  <a:txBody>
                    <a:bodyPr/>
                    <a:lstStyle/>
                    <a:p>
                      <a:pPr algn="ctr" fontAlgn="ctr"/>
                      <a:r>
                        <a:rPr lang="en-US" altLang="ko-KR" sz="1100" b="0" i="0" u="none" strike="noStrike">
                          <a:solidFill>
                            <a:srgbClr val="000000"/>
                          </a:solidFill>
                          <a:effectLst/>
                          <a:latin typeface="NanumBarunGothic Light" panose="020B0603020101020101" pitchFamily="34" charset="-127"/>
                          <a:ea typeface="NanumBarunGothic Light" panose="020B0603020101020101" pitchFamily="34" charset="-127"/>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fontAlgn="ctr"/>
                      <a:r>
                        <a:rPr lang="en-US" altLang="ko-KR" sz="1100" b="0" i="0" u="none" strike="noStrike">
                          <a:solidFill>
                            <a:srgbClr val="000000"/>
                          </a:solidFill>
                          <a:effectLst/>
                          <a:latin typeface="NanumBarunGothic Light" panose="020B0603020101020101" pitchFamily="34" charset="-127"/>
                          <a:ea typeface="NanumBarunGothic Light" panose="020B0603020101020101" pitchFamily="34" charset="-127"/>
                        </a:rPr>
                        <a:t>4.45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ko-KR" sz="1100" b="0" i="0" u="none" strike="noStrike">
                          <a:solidFill>
                            <a:srgbClr val="000000"/>
                          </a:solidFill>
                          <a:effectLst/>
                          <a:latin typeface="NanumBarunGothic Light" panose="020B0603020101020101" pitchFamily="34" charset="-127"/>
                          <a:ea typeface="NanumBarunGothic Light" panose="020B0603020101020101" pitchFamily="34" charset="-127"/>
                        </a:rPr>
                        <a:t>3.17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ko-KR" sz="1100" b="0" i="0" u="none" strike="noStrike" dirty="0">
                          <a:solidFill>
                            <a:srgbClr val="000000"/>
                          </a:solidFill>
                          <a:effectLst/>
                          <a:latin typeface="NanumBarunGothic Light" panose="020B0603020101020101" pitchFamily="34" charset="-127"/>
                          <a:ea typeface="NanumBarunGothic Light" panose="020B0603020101020101" pitchFamily="34" charset="-127"/>
                        </a:rPr>
                        <a:t>5.73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US" sz="1100" b="0" i="0" u="none" strike="noStrike" dirty="0">
                          <a:solidFill>
                            <a:srgbClr val="000000"/>
                          </a:solidFill>
                          <a:effectLst/>
                          <a:latin typeface="NanumBarunGothic Light" panose="020B0603020101020101" pitchFamily="34" charset="-127"/>
                          <a:ea typeface="NanumBarunGothic Light" panose="020B0603020101020101" pitchFamily="34" charset="-127"/>
                        </a:rPr>
                        <a:t>Brazil, Canada, Iran, Qatar, Saudi Arabia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06759509"/>
                  </a:ext>
                </a:extLst>
              </a:tr>
              <a:tr h="512702">
                <a:tc>
                  <a:txBody>
                    <a:bodyPr/>
                    <a:lstStyle/>
                    <a:p>
                      <a:pPr algn="ctr" fontAlgn="ctr"/>
                      <a:r>
                        <a:rPr lang="en-US" altLang="ko-KR" sz="1100" b="0" i="0" u="none" strike="noStrike">
                          <a:solidFill>
                            <a:srgbClr val="000000"/>
                          </a:solidFill>
                          <a:effectLst/>
                          <a:latin typeface="NanumBarunGothic Light" panose="020B0603020101020101" pitchFamily="34" charset="-127"/>
                          <a:ea typeface="NanumBarunGothic Light" panose="020B0603020101020101" pitchFamily="34" charset="-127"/>
                        </a:rPr>
                        <a:t>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fontAlgn="ctr"/>
                      <a:r>
                        <a:rPr lang="en-US" altLang="ko-KR" sz="1100" b="0" i="0" u="none" strike="noStrike">
                          <a:solidFill>
                            <a:srgbClr val="000000"/>
                          </a:solidFill>
                          <a:effectLst/>
                          <a:latin typeface="NanumBarunGothic Light" panose="020B0603020101020101" pitchFamily="34" charset="-127"/>
                          <a:ea typeface="NanumBarunGothic Light" panose="020B0603020101020101" pitchFamily="34" charset="-127"/>
                        </a:rPr>
                        <a:t>1.30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ko-KR" sz="1100" b="0" i="0" u="none" strike="noStrike">
                          <a:solidFill>
                            <a:srgbClr val="000000"/>
                          </a:solidFill>
                          <a:effectLst/>
                          <a:latin typeface="NanumBarunGothic Light" panose="020B0603020101020101" pitchFamily="34" charset="-127"/>
                          <a:ea typeface="NanumBarunGothic Light" panose="020B0603020101020101" pitchFamily="34" charset="-127"/>
                        </a:rPr>
                        <a:t>2.04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ko-KR" sz="1100" b="0" i="0" u="none" strike="noStrike" dirty="0">
                          <a:solidFill>
                            <a:srgbClr val="000000"/>
                          </a:solidFill>
                          <a:effectLst/>
                          <a:latin typeface="NanumBarunGothic Light" panose="020B0603020101020101" pitchFamily="34" charset="-127"/>
                          <a:ea typeface="NanumBarunGothic Light" panose="020B0603020101020101" pitchFamily="34" charset="-127"/>
                        </a:rPr>
                        <a:t>-2.24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US" sz="1100" b="0" i="0" u="none" strike="noStrike" dirty="0">
                          <a:solidFill>
                            <a:srgbClr val="000000"/>
                          </a:solidFill>
                          <a:effectLst/>
                          <a:latin typeface="NanumBarunGothic Light" panose="020B0603020101020101" pitchFamily="34" charset="-127"/>
                          <a:ea typeface="NanumBarunGothic Light" panose="020B0603020101020101" pitchFamily="34" charset="-127"/>
                        </a:rPr>
                        <a:t>France, Germany, Japan, South Korea, Ukraine, United Kingdom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44729340"/>
                  </a:ext>
                </a:extLst>
              </a:tr>
              <a:tr h="310717">
                <a:tc>
                  <a:txBody>
                    <a:bodyPr/>
                    <a:lstStyle/>
                    <a:p>
                      <a:pPr algn="ctr" fontAlgn="ctr"/>
                      <a:r>
                        <a:rPr lang="en-US" altLang="ko-KR" sz="1100" b="0" i="0" u="none" strike="noStrike">
                          <a:solidFill>
                            <a:srgbClr val="000000"/>
                          </a:solidFill>
                          <a:effectLst/>
                          <a:latin typeface="NanumBarunGothic Light" panose="020B0603020101020101" pitchFamily="34" charset="-127"/>
                          <a:ea typeface="NanumBarunGothic Light" panose="020B0603020101020101" pitchFamily="34" charset="-127"/>
                        </a:rPr>
                        <a:t>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fontAlgn="ctr"/>
                      <a:r>
                        <a:rPr lang="en-US" altLang="ko-KR" sz="1100" b="0" i="0" u="none" strike="noStrike">
                          <a:solidFill>
                            <a:srgbClr val="000000"/>
                          </a:solidFill>
                          <a:effectLst/>
                          <a:latin typeface="NanumBarunGothic Light" panose="020B0603020101020101" pitchFamily="34" charset="-127"/>
                          <a:ea typeface="NanumBarunGothic Light" panose="020B0603020101020101" pitchFamily="34" charset="-127"/>
                        </a:rPr>
                        <a:t>1.06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ko-KR" sz="1100" b="0" i="0" u="none" strike="noStrike">
                          <a:solidFill>
                            <a:srgbClr val="000000"/>
                          </a:solidFill>
                          <a:effectLst/>
                          <a:latin typeface="NanumBarunGothic Light" panose="020B0603020101020101" pitchFamily="34" charset="-127"/>
                          <a:ea typeface="NanumBarunGothic Light" panose="020B0603020101020101" pitchFamily="34" charset="-127"/>
                        </a:rPr>
                        <a:t>0.85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ko-KR" sz="1100" b="0" i="0" u="none" strike="noStrike" dirty="0">
                          <a:solidFill>
                            <a:srgbClr val="000000"/>
                          </a:solidFill>
                          <a:effectLst/>
                          <a:latin typeface="NanumBarunGothic Light" panose="020B0603020101020101" pitchFamily="34" charset="-127"/>
                          <a:ea typeface="NanumBarunGothic Light" panose="020B0603020101020101" pitchFamily="34" charset="-127"/>
                        </a:rPr>
                        <a:t>1.80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US" sz="1100" b="0" i="0" u="none" strike="noStrike">
                          <a:solidFill>
                            <a:srgbClr val="000000"/>
                          </a:solidFill>
                          <a:effectLst/>
                          <a:latin typeface="NanumBarunGothic Light" panose="020B0603020101020101" pitchFamily="34" charset="-127"/>
                          <a:ea typeface="NanumBarunGothic Light" panose="020B0603020101020101" pitchFamily="34" charset="-127"/>
                        </a:rPr>
                        <a:t>Algeria, Angola, Argentina, Australia, Egypt, Indonesia, Iraq, Kazakhstan, Kuwait, Malaysia, Mexico, Nigeria, Norway, Oman, Pakistan, Thailand, Trinidad and Tobago, Turkmenistan, United Arab Emirates, Venezuela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62173450"/>
                  </a:ext>
                </a:extLst>
              </a:tr>
              <a:tr h="363556">
                <a:tc>
                  <a:txBody>
                    <a:bodyPr/>
                    <a:lstStyle/>
                    <a:p>
                      <a:pPr algn="ctr" fontAlgn="ctr"/>
                      <a:r>
                        <a:rPr lang="en-US" altLang="ko-KR" sz="1100" b="0" i="0" u="none" strike="noStrike" dirty="0">
                          <a:solidFill>
                            <a:srgbClr val="000000"/>
                          </a:solidFill>
                          <a:effectLst/>
                          <a:latin typeface="NanumBarunGothic Light" panose="020B0603020101020101" pitchFamily="34" charset="-127"/>
                          <a:ea typeface="NanumBarunGothic Light" panose="020B0603020101020101" pitchFamily="34" charset="-127"/>
                        </a:rPr>
                        <a:t>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fontAlgn="ctr"/>
                      <a:r>
                        <a:rPr lang="en-US" altLang="ko-KR" sz="1100" b="0" i="0" u="none" strike="noStrike" dirty="0">
                          <a:solidFill>
                            <a:srgbClr val="000000"/>
                          </a:solidFill>
                          <a:effectLst/>
                          <a:latin typeface="NanumBarunGothic Light" panose="020B0603020101020101" pitchFamily="34" charset="-127"/>
                          <a:ea typeface="NanumBarunGothic Light" panose="020B0603020101020101" pitchFamily="34" charset="-127"/>
                        </a:rPr>
                        <a:t>-0.85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ko-KR" sz="1100" b="0" i="0" u="none" strike="noStrike" dirty="0">
                          <a:solidFill>
                            <a:srgbClr val="000000"/>
                          </a:solidFill>
                          <a:effectLst/>
                          <a:latin typeface="NanumBarunGothic Light" panose="020B0603020101020101" pitchFamily="34" charset="-127"/>
                          <a:ea typeface="NanumBarunGothic Light" panose="020B0603020101020101" pitchFamily="34" charset="-127"/>
                        </a:rPr>
                        <a:t>-0.36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ko-KR" sz="1100" b="0" i="0" u="none" strike="noStrike" dirty="0">
                          <a:solidFill>
                            <a:srgbClr val="000000"/>
                          </a:solidFill>
                          <a:effectLst/>
                          <a:latin typeface="NanumBarunGothic Light" panose="020B0603020101020101" pitchFamily="34" charset="-127"/>
                          <a:ea typeface="NanumBarunGothic Light" panose="020B0603020101020101" pitchFamily="34" charset="-127"/>
                        </a:rPr>
                        <a:t>-0.26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US" sz="1100" b="0" i="0" u="none" strike="noStrike" dirty="0">
                          <a:solidFill>
                            <a:srgbClr val="000000"/>
                          </a:solidFill>
                          <a:effectLst/>
                          <a:latin typeface="NanumBarunGothic Light" panose="020B0603020101020101" pitchFamily="34" charset="-127"/>
                          <a:ea typeface="NanumBarunGothic Light" panose="020B0603020101020101" pitchFamily="34" charset="-127"/>
                        </a:rPr>
                        <a:t>Afghanistan, Albania, Antarctica, Antigua and Barbuda, Armenia, Aruba, Austria, Azerbaijan, Bahamas, Bahrain, Bangladesh, Barbados, Belarus, Belgium, Belize, Benin, Bermuda, Bhutan, Bolivia, Bosnia and Herzegovina, Botswana, British Virgin Islands, Brunei, Bulgaria, Burkina Faso, Burundi, Cabo Verde, Cambodia, Cameroon, Central African Republic, Chad, Chile, Colombia, Comoros, Congo, Cook Islands, Costa Rica, Croatia, Cuba, Cyprus, Czechia, C</a:t>
                      </a:r>
                      <a:r>
                        <a:rPr lang="ko-KR" altLang="en-US" sz="1100" b="0" i="0" u="none" strike="noStrike" dirty="0">
                          <a:solidFill>
                            <a:srgbClr val="000000"/>
                          </a:solidFill>
                          <a:effectLst/>
                          <a:latin typeface="NanumBarunGothic Light" panose="020B0603020101020101" pitchFamily="34" charset="-127"/>
                          <a:ea typeface="NanumBarunGothic Light" panose="020B0603020101020101" pitchFamily="34" charset="-127"/>
                        </a:rPr>
                        <a:t>척</a:t>
                      </a:r>
                      <a:r>
                        <a:rPr lang="en-US" sz="1100" b="0" i="0" u="none" strike="noStrike" dirty="0" err="1">
                          <a:solidFill>
                            <a:srgbClr val="000000"/>
                          </a:solidFill>
                          <a:effectLst/>
                          <a:latin typeface="NanumBarunGothic Light" panose="020B0603020101020101" pitchFamily="34" charset="-127"/>
                          <a:ea typeface="NanumBarunGothic Light" panose="020B0603020101020101" pitchFamily="34" charset="-127"/>
                        </a:rPr>
                        <a:t>te</a:t>
                      </a:r>
                      <a:r>
                        <a:rPr lang="en-US" sz="1100" b="0" i="0" u="none" strike="noStrike" dirty="0">
                          <a:solidFill>
                            <a:srgbClr val="000000"/>
                          </a:solidFill>
                          <a:effectLst/>
                          <a:latin typeface="NanumBarunGothic Light" panose="020B0603020101020101" pitchFamily="34" charset="-127"/>
                          <a:ea typeface="NanumBarunGothic Light" panose="020B0603020101020101" pitchFamily="34" charset="-127"/>
                        </a:rPr>
                        <a:t> d'Ivoire, Democratic Republic of the Congo, Denmark, Djibouti, Dominica, Dominican Republic, Ecuador, El Salvador, Equatorial Guinea, Eritrea, Estonia, Eswatini, Ethiopia, Faroe Islands, Fiji, Finland, French Guiana, French Polynesia, Gabon, Gambia, Georgia, Ghana, Greece, Greenland, Grenada, Guadeloupe, Guatemala, Guinea, Guinea-Bissau, Guyana, Haiti, Honduras, Hong Kong, Hungary, Iceland, Ireland, Israel, Italy, Jamaica, Jordan, Kenya, Kiribati, Kosovo, Kyrgyzstan, Laos, Latvia, Lebanon, Lesotho, Liberia, Libya, Lithuania, Luxembourg, Macao, Madagascar, Malawi, Maldives, Mali, Malta, Martinique, Mauritania, Mauritius, Micronesia, Moldova, Mongolia, Montenegro, Montserrat, Morocco, Mozambique, Myanmar, Namibia, Nauru, Nepal, Netherlands, New Caledonia, New Zealand, Nicaragua, Niger, Niue, North Korea, North Macedonia, Palestinian Territories, Panama, Papua New Guinea, Paraguay, Peru, Philippines, Poland, Portugal, Puerto Rico, Romania, Rwanda, R</a:t>
                      </a:r>
                      <a:r>
                        <a:rPr lang="ko-KR" altLang="en-US" sz="1100" b="0" i="0" u="none" strike="noStrike" dirty="0" err="1">
                          <a:solidFill>
                            <a:srgbClr val="000000"/>
                          </a:solidFill>
                          <a:effectLst/>
                          <a:latin typeface="NanumBarunGothic Light" panose="020B0603020101020101" pitchFamily="34" charset="-127"/>
                          <a:ea typeface="NanumBarunGothic Light" panose="020B0603020101020101" pitchFamily="34" charset="-127"/>
                        </a:rPr>
                        <a:t>챕</a:t>
                      </a:r>
                      <a:r>
                        <a:rPr lang="en-US" sz="1100" b="0" i="0" u="none" strike="noStrike" dirty="0">
                          <a:solidFill>
                            <a:srgbClr val="000000"/>
                          </a:solidFill>
                          <a:effectLst/>
                          <a:latin typeface="NanumBarunGothic Light" panose="020B0603020101020101" pitchFamily="34" charset="-127"/>
                          <a:ea typeface="NanumBarunGothic Light" panose="020B0603020101020101" pitchFamily="34" charset="-127"/>
                        </a:rPr>
                        <a:t>union, Saint Helena, Saint Kitts and Nevis, Saint Lucia, Saint Pierre and Miquelon, Saint Vincent and the Grenadines, Samoa, Sao Tome and Principe, Senegal, Serbia, Seychelles, Sierra Leone, Singapore, Slovakia, Slovenia, Solomon Islands, Somalia, South Africa, South Sudan, Spain, Sri Lanka, Sudan, Suriname, Sweden, Switzerland, Syria, Taiwan, Tajikistan, Tanzania, Timor-Leste, Togo, Tonga, Tunisia, Turkey, Turks and Caicos Islands, Tuvalu, Uganda, Uruguay, Uzbekistan, Vanuatu, Vietnam, Yemen, Zambia, Zimbabwe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80287257"/>
                  </a:ext>
                </a:extLst>
              </a:tr>
            </a:tbl>
          </a:graphicData>
        </a:graphic>
      </p:graphicFrame>
    </p:spTree>
    <p:extLst>
      <p:ext uri="{BB962C8B-B14F-4D97-AF65-F5344CB8AC3E}">
        <p14:creationId xmlns:p14="http://schemas.microsoft.com/office/powerpoint/2010/main" val="37587460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375AB4F-6DB4-453F-8E86-EEE7C0478EFC}"/>
              </a:ext>
            </a:extLst>
          </p:cNvPr>
          <p:cNvSpPr>
            <a:spLocks noGrp="1"/>
          </p:cNvSpPr>
          <p:nvPr>
            <p:ph type="title"/>
          </p:nvPr>
        </p:nvSpPr>
        <p:spPr/>
        <p:txBody>
          <a:bodyPr/>
          <a:lstStyle/>
          <a:p>
            <a:r>
              <a:rPr lang="ko-KR" altLang="en-US" dirty="0">
                <a:ea typeface="NanumBarunGothic Light" panose="020B0603020101020101"/>
              </a:rPr>
              <a:t>군집분석</a:t>
            </a:r>
            <a:r>
              <a:rPr lang="en-US" altLang="ko-KR" dirty="0">
                <a:ea typeface="NanumBarunGothic Light" panose="020B0603020101020101"/>
              </a:rPr>
              <a:t>(Clustering Analysis)</a:t>
            </a:r>
            <a:endParaRPr lang="ko-KR" altLang="en-US" dirty="0">
              <a:ea typeface="NanumBarunGothic Light" panose="020B0603020101020101"/>
            </a:endParaRPr>
          </a:p>
        </p:txBody>
      </p:sp>
      <p:sp>
        <p:nvSpPr>
          <p:cNvPr id="3" name="내용 개체 틀 2">
            <a:extLst>
              <a:ext uri="{FF2B5EF4-FFF2-40B4-BE49-F238E27FC236}">
                <a16:creationId xmlns:a16="http://schemas.microsoft.com/office/drawing/2014/main" id="{D51C1035-C1CF-4783-92A7-5634EAE116A9}"/>
              </a:ext>
            </a:extLst>
          </p:cNvPr>
          <p:cNvSpPr>
            <a:spLocks noGrp="1"/>
          </p:cNvSpPr>
          <p:nvPr>
            <p:ph idx="1"/>
          </p:nvPr>
        </p:nvSpPr>
        <p:spPr>
          <a:xfrm>
            <a:off x="838200" y="2698080"/>
            <a:ext cx="10515600" cy="1706140"/>
          </a:xfrm>
        </p:spPr>
        <p:txBody>
          <a:bodyPr/>
          <a:lstStyle/>
          <a:p>
            <a:pPr marR="0" lvl="0" algn="just" fontAlgn="base" latinLnBrk="1">
              <a:lnSpc>
                <a:spcPct val="160000"/>
              </a:lnSpc>
              <a:spcBef>
                <a:spcPts val="0"/>
              </a:spcBef>
              <a:spcAft>
                <a:spcPts val="0"/>
              </a:spcAft>
              <a:buFontTx/>
              <a:buChar char="-"/>
            </a:pPr>
            <a:r>
              <a:rPr lang="ko-KR" altLang="en-US" sz="1800" kern="0" spc="0" dirty="0">
                <a:solidFill>
                  <a:srgbClr val="000000"/>
                </a:solidFill>
                <a:effectLst/>
                <a:latin typeface="함초롬바탕" panose="02030604000101010101" pitchFamily="18" charset="-127"/>
                <a:ea typeface="함초롬바탕" panose="02030604000101010101" pitchFamily="18" charset="-127"/>
              </a:rPr>
              <a:t>유사한 속성을 가진 데이터들을 하나의 그룹</a:t>
            </a:r>
            <a:r>
              <a:rPr lang="en-US" altLang="ko-KR" sz="1800" kern="0" spc="0" dirty="0">
                <a:solidFill>
                  <a:srgbClr val="000000"/>
                </a:solidFill>
                <a:effectLst/>
                <a:latin typeface="함초롬바탕" panose="02030604000101010101" pitchFamily="18" charset="-127"/>
                <a:ea typeface="함초롬바탕" panose="02030604000101010101" pitchFamily="18" charset="-127"/>
              </a:rPr>
              <a:t>(</a:t>
            </a:r>
            <a:r>
              <a:rPr lang="ko-KR" altLang="en-US" sz="1800" kern="0" spc="0" dirty="0">
                <a:solidFill>
                  <a:srgbClr val="000000"/>
                </a:solidFill>
                <a:effectLst/>
                <a:latin typeface="함초롬바탕" panose="02030604000101010101" pitchFamily="18" charset="-127"/>
                <a:ea typeface="함초롬바탕" panose="02030604000101010101" pitchFamily="18" charset="-127"/>
              </a:rPr>
              <a:t>군집</a:t>
            </a:r>
            <a:r>
              <a:rPr lang="en-US" altLang="ko-KR" sz="1800" kern="0" spc="0" dirty="0">
                <a:solidFill>
                  <a:srgbClr val="000000"/>
                </a:solidFill>
                <a:effectLst/>
                <a:latin typeface="함초롬바탕" panose="02030604000101010101" pitchFamily="18" charset="-127"/>
                <a:ea typeface="함초롬바탕" panose="02030604000101010101" pitchFamily="18" charset="-127"/>
              </a:rPr>
              <a:t>, cluster)</a:t>
            </a:r>
            <a:r>
              <a:rPr lang="ko-KR" altLang="en-US" sz="1800" kern="0" spc="0" dirty="0">
                <a:solidFill>
                  <a:srgbClr val="000000"/>
                </a:solidFill>
                <a:effectLst/>
                <a:latin typeface="함초롬바탕" panose="02030604000101010101" pitchFamily="18" charset="-127"/>
                <a:ea typeface="함초롬바탕" panose="02030604000101010101" pitchFamily="18" charset="-127"/>
              </a:rPr>
              <a:t>으로 묶는 </a:t>
            </a:r>
            <a:endParaRPr lang="en-US" altLang="ko-KR" sz="1800" kern="0" spc="0" dirty="0">
              <a:solidFill>
                <a:srgbClr val="000000"/>
              </a:solidFill>
              <a:effectLst/>
              <a:latin typeface="함초롬바탕" panose="02030604000101010101" pitchFamily="18" charset="-127"/>
              <a:ea typeface="함초롬바탕" panose="02030604000101010101" pitchFamily="18" charset="-127"/>
            </a:endParaRPr>
          </a:p>
          <a:p>
            <a:pPr marL="0" marR="0" lvl="0" indent="0" algn="just" fontAlgn="base" latinLnBrk="1">
              <a:lnSpc>
                <a:spcPct val="160000"/>
              </a:lnSpc>
              <a:spcBef>
                <a:spcPts val="0"/>
              </a:spcBef>
              <a:spcAft>
                <a:spcPts val="0"/>
              </a:spcAft>
              <a:buNone/>
            </a:pPr>
            <a:r>
              <a:rPr lang="en-US" altLang="ko-KR" sz="1800" kern="0" dirty="0">
                <a:solidFill>
                  <a:srgbClr val="000000"/>
                </a:solidFill>
                <a:latin typeface="함초롬바탕" panose="02030604000101010101" pitchFamily="18" charset="-127"/>
                <a:ea typeface="함초롬바탕" panose="02030604000101010101" pitchFamily="18" charset="-127"/>
              </a:rPr>
              <a:t>      </a:t>
            </a:r>
            <a:r>
              <a:rPr lang="ko-KR" altLang="en-US" sz="1800" kern="0" spc="0" dirty="0">
                <a:solidFill>
                  <a:srgbClr val="000000"/>
                </a:solidFill>
                <a:effectLst/>
                <a:latin typeface="함초롬바탕" panose="02030604000101010101" pitchFamily="18" charset="-127"/>
                <a:ea typeface="함초롬바탕" panose="02030604000101010101" pitchFamily="18" charset="-127"/>
              </a:rPr>
              <a:t>비지도 학습</a:t>
            </a:r>
            <a:r>
              <a:rPr lang="en-US" altLang="ko-KR" sz="1800" kern="0" spc="0" dirty="0">
                <a:solidFill>
                  <a:srgbClr val="000000"/>
                </a:solidFill>
                <a:effectLst/>
                <a:latin typeface="함초롬바탕" panose="02030604000101010101" pitchFamily="18" charset="-127"/>
                <a:ea typeface="함초롬바탕" panose="02030604000101010101" pitchFamily="18" charset="-127"/>
              </a:rPr>
              <a:t>(Unsupervised Learning) </a:t>
            </a:r>
            <a:r>
              <a:rPr lang="ko-KR" altLang="en-US" sz="1800" kern="0" spc="0" dirty="0">
                <a:solidFill>
                  <a:srgbClr val="000000"/>
                </a:solidFill>
                <a:effectLst/>
                <a:latin typeface="함초롬바탕" panose="02030604000101010101" pitchFamily="18" charset="-127"/>
                <a:ea typeface="함초롬바탕" panose="02030604000101010101" pitchFamily="18" charset="-127"/>
              </a:rPr>
              <a:t>기법</a:t>
            </a:r>
            <a:endParaRPr lang="ko-KR" altLang="en-US" sz="1800" kern="0" spc="0" dirty="0">
              <a:solidFill>
                <a:srgbClr val="000000"/>
              </a:solidFill>
              <a:effectLst/>
              <a:latin typeface="함초롬바탕" panose="02030604000101010101" pitchFamily="18" charset="-127"/>
            </a:endParaRPr>
          </a:p>
          <a:p>
            <a:pPr marL="0" marR="0" lvl="0" indent="0" algn="just" fontAlgn="base" latinLnBrk="1">
              <a:lnSpc>
                <a:spcPct val="160000"/>
              </a:lnSpc>
              <a:spcBef>
                <a:spcPts val="0"/>
              </a:spcBef>
              <a:spcAft>
                <a:spcPts val="0"/>
              </a:spcAft>
              <a:buNone/>
            </a:pPr>
            <a:r>
              <a:rPr lang="en-US" altLang="ko-KR" sz="18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800" kern="0" spc="0" dirty="0">
                <a:solidFill>
                  <a:srgbClr val="000000"/>
                </a:solidFill>
                <a:effectLst/>
                <a:latin typeface="함초롬바탕" panose="02030604000101010101" pitchFamily="18" charset="-127"/>
                <a:ea typeface="함초롬바탕" panose="02030604000101010101" pitchFamily="18" charset="-127"/>
              </a:rPr>
              <a:t>사전에 레이블이 없는 데이터에서 패턴을 발견하거나</a:t>
            </a:r>
            <a:r>
              <a:rPr lang="en-US" altLang="ko-KR" sz="18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800" kern="0" spc="0" dirty="0">
                <a:solidFill>
                  <a:srgbClr val="000000"/>
                </a:solidFill>
                <a:effectLst/>
                <a:latin typeface="함초롬바탕" panose="02030604000101010101" pitchFamily="18" charset="-127"/>
                <a:ea typeface="함초롬바탕" panose="02030604000101010101" pitchFamily="18" charset="-127"/>
              </a:rPr>
              <a:t>데이터 구조를 이해하는 데 사용</a:t>
            </a:r>
            <a:endParaRPr lang="ko-KR" altLang="en-US" sz="1800" kern="0" spc="0" dirty="0">
              <a:solidFill>
                <a:srgbClr val="000000"/>
              </a:solidFill>
              <a:effectLst/>
              <a:latin typeface="함초롬바탕" panose="02030604000101010101" pitchFamily="18" charset="-127"/>
            </a:endParaRPr>
          </a:p>
          <a:p>
            <a:pPr marL="0" indent="0">
              <a:buNone/>
            </a:pPr>
            <a:endParaRPr lang="ko-KR" altLang="en-US" dirty="0"/>
          </a:p>
        </p:txBody>
      </p:sp>
    </p:spTree>
    <p:extLst>
      <p:ext uri="{BB962C8B-B14F-4D97-AF65-F5344CB8AC3E}">
        <p14:creationId xmlns:p14="http://schemas.microsoft.com/office/powerpoint/2010/main" val="1536155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그룹 6">
            <a:extLst>
              <a:ext uri="{FF2B5EF4-FFF2-40B4-BE49-F238E27FC236}">
                <a16:creationId xmlns:a16="http://schemas.microsoft.com/office/drawing/2014/main" id="{0F4DDBB4-C86A-A1F8-E7F3-B22AC28CB2CA}"/>
              </a:ext>
            </a:extLst>
          </p:cNvPr>
          <p:cNvGrpSpPr/>
          <p:nvPr/>
        </p:nvGrpSpPr>
        <p:grpSpPr>
          <a:xfrm>
            <a:off x="684068" y="1273628"/>
            <a:ext cx="10823863" cy="3664133"/>
            <a:chOff x="-1" y="1169125"/>
            <a:chExt cx="10823863" cy="3664133"/>
          </a:xfrm>
        </p:grpSpPr>
        <p:pic>
          <p:nvPicPr>
            <p:cNvPr id="4" name="그림 3">
              <a:extLst>
                <a:ext uri="{FF2B5EF4-FFF2-40B4-BE49-F238E27FC236}">
                  <a16:creationId xmlns:a16="http://schemas.microsoft.com/office/drawing/2014/main" id="{1090F920-A38A-0239-469B-A1682A730D61}"/>
                </a:ext>
              </a:extLst>
            </p:cNvPr>
            <p:cNvPicPr>
              <a:picLocks noChangeAspect="1"/>
            </p:cNvPicPr>
            <p:nvPr/>
          </p:nvPicPr>
          <p:blipFill>
            <a:blip r:embed="rId2"/>
            <a:stretch>
              <a:fillRect/>
            </a:stretch>
          </p:blipFill>
          <p:spPr>
            <a:xfrm>
              <a:off x="-1" y="1169126"/>
              <a:ext cx="3605325" cy="3664132"/>
            </a:xfrm>
            <a:prstGeom prst="rect">
              <a:avLst/>
            </a:prstGeom>
          </p:spPr>
        </p:pic>
        <p:pic>
          <p:nvPicPr>
            <p:cNvPr id="5" name="그림 4">
              <a:extLst>
                <a:ext uri="{FF2B5EF4-FFF2-40B4-BE49-F238E27FC236}">
                  <a16:creationId xmlns:a16="http://schemas.microsoft.com/office/drawing/2014/main" id="{D8721B65-2A5F-4666-2E55-10705065E2C2}"/>
                </a:ext>
              </a:extLst>
            </p:cNvPr>
            <p:cNvPicPr>
              <a:picLocks noChangeAspect="1"/>
            </p:cNvPicPr>
            <p:nvPr/>
          </p:nvPicPr>
          <p:blipFill>
            <a:blip r:embed="rId3"/>
            <a:stretch>
              <a:fillRect/>
            </a:stretch>
          </p:blipFill>
          <p:spPr>
            <a:xfrm>
              <a:off x="3613212" y="1169125"/>
              <a:ext cx="3605325" cy="3664133"/>
            </a:xfrm>
            <a:prstGeom prst="rect">
              <a:avLst/>
            </a:prstGeom>
          </p:spPr>
        </p:pic>
        <p:pic>
          <p:nvPicPr>
            <p:cNvPr id="6" name="그림 5">
              <a:extLst>
                <a:ext uri="{FF2B5EF4-FFF2-40B4-BE49-F238E27FC236}">
                  <a16:creationId xmlns:a16="http://schemas.microsoft.com/office/drawing/2014/main" id="{1958913E-A01B-775D-7F67-6D89D92C950C}"/>
                </a:ext>
              </a:extLst>
            </p:cNvPr>
            <p:cNvPicPr>
              <a:picLocks noChangeAspect="1"/>
            </p:cNvPicPr>
            <p:nvPr/>
          </p:nvPicPr>
          <p:blipFill>
            <a:blip r:embed="rId4"/>
            <a:stretch>
              <a:fillRect/>
            </a:stretch>
          </p:blipFill>
          <p:spPr>
            <a:xfrm>
              <a:off x="7218537" y="1169125"/>
              <a:ext cx="3605325" cy="3664133"/>
            </a:xfrm>
            <a:prstGeom prst="rect">
              <a:avLst/>
            </a:prstGeom>
          </p:spPr>
        </p:pic>
      </p:grpSp>
      <p:sp>
        <p:nvSpPr>
          <p:cNvPr id="8" name="TextBox 7">
            <a:extLst>
              <a:ext uri="{FF2B5EF4-FFF2-40B4-BE49-F238E27FC236}">
                <a16:creationId xmlns:a16="http://schemas.microsoft.com/office/drawing/2014/main" id="{B66C9E42-CD40-4384-BF13-08994683E6A2}"/>
              </a:ext>
            </a:extLst>
          </p:cNvPr>
          <p:cNvSpPr txBox="1"/>
          <p:nvPr/>
        </p:nvSpPr>
        <p:spPr>
          <a:xfrm>
            <a:off x="684068" y="5245818"/>
            <a:ext cx="10751379" cy="338553"/>
          </a:xfrm>
          <a:prstGeom prst="rect">
            <a:avLst/>
          </a:prstGeom>
          <a:noFill/>
        </p:spPr>
        <p:txBody>
          <a:bodyPr wrap="square" rtlCol="0">
            <a:spAutoFit/>
          </a:bodyPr>
          <a:lstStyle/>
          <a:p>
            <a:pPr algn="ctr"/>
            <a:r>
              <a:rPr kumimoji="1" lang="ko-KR" altLang="en-US" sz="1600" dirty="0">
                <a:latin typeface="NanumBarunGothic Light" panose="020B0603020101020101" pitchFamily="34" charset="-127"/>
                <a:ea typeface="NanumBarunGothic Light" panose="020B0603020101020101" pitchFamily="34" charset="-127"/>
              </a:rPr>
              <a:t>그림</a:t>
            </a:r>
            <a:r>
              <a:rPr kumimoji="1" lang="en-US" altLang="ko-KR" sz="1600" dirty="0">
                <a:latin typeface="NanumBarunGothic Light" panose="020B0603020101020101" pitchFamily="34" charset="-127"/>
                <a:ea typeface="NanumBarunGothic Light" panose="020B0603020101020101" pitchFamily="34" charset="-127"/>
              </a:rPr>
              <a:t>.</a:t>
            </a:r>
            <a:r>
              <a:rPr kumimoji="1" lang="ko-KR" altLang="en-US" sz="1600" dirty="0">
                <a:latin typeface="NanumBarunGothic Light" panose="020B0603020101020101" pitchFamily="34" charset="-127"/>
                <a:ea typeface="NanumBarunGothic Light" panose="020B0603020101020101" pitchFamily="34" charset="-127"/>
              </a:rPr>
              <a:t> </a:t>
            </a:r>
            <a:r>
              <a:rPr kumimoji="1" lang="ko-KR" altLang="en-US" sz="1600" dirty="0" err="1">
                <a:latin typeface="NanumBarunGothic Light" panose="020B0603020101020101" pitchFamily="34" charset="-127"/>
                <a:ea typeface="NanumBarunGothic Light" panose="020B0603020101020101" pitchFamily="34" charset="-127"/>
              </a:rPr>
              <a:t>군집별</a:t>
            </a:r>
            <a:r>
              <a:rPr kumimoji="1" lang="ko-KR" altLang="en-US" sz="1600" dirty="0">
                <a:latin typeface="NanumBarunGothic Light" panose="020B0603020101020101" pitchFamily="34" charset="-127"/>
                <a:ea typeface="NanumBarunGothic Light" panose="020B0603020101020101" pitchFamily="34" charset="-127"/>
              </a:rPr>
              <a:t> </a:t>
            </a:r>
            <a:r>
              <a:rPr kumimoji="1" lang="en-US" altLang="ko-KR" sz="1600" dirty="0">
                <a:latin typeface="NanumBarunGothic Light" panose="020B0603020101020101" pitchFamily="34" charset="-127"/>
                <a:ea typeface="NanumBarunGothic Light" panose="020B0603020101020101" pitchFamily="34" charset="-127"/>
              </a:rPr>
              <a:t>PC</a:t>
            </a:r>
            <a:r>
              <a:rPr kumimoji="1" lang="ko-KR" altLang="en-US" sz="1600" dirty="0" err="1">
                <a:latin typeface="NanumBarunGothic Light" panose="020B0603020101020101" pitchFamily="34" charset="-127"/>
                <a:ea typeface="NanumBarunGothic Light" panose="020B0603020101020101" pitchFamily="34" charset="-127"/>
              </a:rPr>
              <a:t>에</a:t>
            </a:r>
            <a:r>
              <a:rPr kumimoji="1" lang="ko-KR" altLang="en-US" sz="1600" dirty="0">
                <a:latin typeface="NanumBarunGothic Light" panose="020B0603020101020101" pitchFamily="34" charset="-127"/>
                <a:ea typeface="NanumBarunGothic Light" panose="020B0603020101020101" pitchFamily="34" charset="-127"/>
              </a:rPr>
              <a:t> 따른 </a:t>
            </a:r>
            <a:r>
              <a:rPr kumimoji="1" lang="ko-KR" altLang="en-US" sz="1600" dirty="0" err="1">
                <a:latin typeface="NanumBarunGothic Light" panose="020B0603020101020101" pitchFamily="34" charset="-127"/>
                <a:ea typeface="NanumBarunGothic Light" panose="020B0603020101020101" pitchFamily="34" charset="-127"/>
              </a:rPr>
              <a:t>박스플롯</a:t>
            </a:r>
            <a:r>
              <a:rPr kumimoji="1" lang="en-US" altLang="ko-KR" sz="1600" dirty="0">
                <a:latin typeface="NanumBarunGothic Light" panose="020B0603020101020101" pitchFamily="34" charset="-127"/>
                <a:ea typeface="NanumBarunGothic Light" panose="020B0603020101020101" pitchFamily="34" charset="-127"/>
              </a:rPr>
              <a:t>(n=8)</a:t>
            </a:r>
            <a:endParaRPr lang="ko-KR" altLang="en-US" sz="1600" dirty="0">
              <a:effectLst/>
              <a:latin typeface="NanumBarunGothic Light" panose="020B0603020101020101" pitchFamily="34" charset="-127"/>
              <a:ea typeface="NanumBarunGothic Light" panose="020B0603020101020101" pitchFamily="34" charset="-127"/>
            </a:endParaRPr>
          </a:p>
        </p:txBody>
      </p:sp>
    </p:spTree>
    <p:extLst>
      <p:ext uri="{BB962C8B-B14F-4D97-AF65-F5344CB8AC3E}">
        <p14:creationId xmlns:p14="http://schemas.microsoft.com/office/powerpoint/2010/main" val="38881899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7D68AFE-AD8C-47E5-9AF8-FB20C01C118F}"/>
              </a:ext>
            </a:extLst>
          </p:cNvPr>
          <p:cNvSpPr>
            <a:spLocks noGrp="1"/>
          </p:cNvSpPr>
          <p:nvPr>
            <p:ph type="title"/>
          </p:nvPr>
        </p:nvSpPr>
        <p:spPr/>
        <p:txBody>
          <a:bodyPr/>
          <a:lstStyle/>
          <a:p>
            <a:r>
              <a:rPr lang="en-US" altLang="ko-KR" dirty="0"/>
              <a:t>K-means </a:t>
            </a:r>
            <a:r>
              <a:rPr lang="ko-KR" altLang="en-US" dirty="0"/>
              <a:t>알고리즘</a:t>
            </a:r>
          </a:p>
        </p:txBody>
      </p:sp>
      <p:sp>
        <p:nvSpPr>
          <p:cNvPr id="3" name="내용 개체 틀 2">
            <a:extLst>
              <a:ext uri="{FF2B5EF4-FFF2-40B4-BE49-F238E27FC236}">
                <a16:creationId xmlns:a16="http://schemas.microsoft.com/office/drawing/2014/main" id="{9A9D5588-DEB6-44C4-8715-D60632754807}"/>
              </a:ext>
            </a:extLst>
          </p:cNvPr>
          <p:cNvSpPr>
            <a:spLocks noGrp="1"/>
          </p:cNvSpPr>
          <p:nvPr>
            <p:ph idx="1"/>
          </p:nvPr>
        </p:nvSpPr>
        <p:spPr>
          <a:xfrm>
            <a:off x="838200" y="3083974"/>
            <a:ext cx="10515600" cy="1603375"/>
          </a:xfrm>
        </p:spPr>
        <p:txBody>
          <a:bodyPr/>
          <a:lstStyle/>
          <a:p>
            <a:pPr marL="0" marR="0" indent="0" algn="just" fontAlgn="base" latinLnBrk="1">
              <a:lnSpc>
                <a:spcPct val="160000"/>
              </a:lnSpc>
              <a:spcBef>
                <a:spcPts val="0"/>
              </a:spcBef>
              <a:spcAft>
                <a:spcPts val="0"/>
              </a:spcAft>
              <a:buNone/>
            </a:pPr>
            <a:r>
              <a:rPr lang="en-US" altLang="ko-KR" sz="1800" kern="0" dirty="0">
                <a:solidFill>
                  <a:srgbClr val="000000"/>
                </a:solidFill>
                <a:latin typeface="함초롬바탕" panose="02030604000101010101" pitchFamily="18" charset="-127"/>
                <a:ea typeface="함초롬바탕" panose="02030604000101010101" pitchFamily="18" charset="-127"/>
              </a:rPr>
              <a:t>- </a:t>
            </a:r>
            <a:r>
              <a:rPr lang="en-US" altLang="ko-KR" sz="1800" kern="0" spc="0" dirty="0">
                <a:solidFill>
                  <a:srgbClr val="000000"/>
                </a:solidFill>
                <a:effectLst/>
                <a:latin typeface="함초롬바탕" panose="02030604000101010101" pitchFamily="18" charset="-127"/>
                <a:ea typeface="함초롬바탕" panose="02030604000101010101" pitchFamily="18" charset="-127"/>
              </a:rPr>
              <a:t>K</a:t>
            </a:r>
            <a:r>
              <a:rPr lang="ko-KR" altLang="en-US" sz="1800" kern="0" spc="0" dirty="0">
                <a:solidFill>
                  <a:srgbClr val="000000"/>
                </a:solidFill>
                <a:effectLst/>
                <a:latin typeface="함초롬바탕" panose="02030604000101010101" pitchFamily="18" charset="-127"/>
                <a:ea typeface="함초롬바탕" panose="02030604000101010101" pitchFamily="18" charset="-127"/>
              </a:rPr>
              <a:t>개의 군집 중심</a:t>
            </a:r>
            <a:r>
              <a:rPr lang="en-US" altLang="ko-KR" sz="1800" kern="0" spc="0" dirty="0">
                <a:solidFill>
                  <a:srgbClr val="000000"/>
                </a:solidFill>
                <a:effectLst/>
                <a:latin typeface="함초롬바탕" panose="02030604000101010101" pitchFamily="18" charset="-127"/>
                <a:ea typeface="함초롬바탕" panose="02030604000101010101" pitchFamily="18" charset="-127"/>
              </a:rPr>
              <a:t>(Centroid)</a:t>
            </a:r>
            <a:r>
              <a:rPr lang="ko-KR" altLang="en-US" sz="1800" kern="0" spc="0" dirty="0">
                <a:solidFill>
                  <a:srgbClr val="000000"/>
                </a:solidFill>
                <a:effectLst/>
                <a:latin typeface="함초롬바탕" panose="02030604000101010101" pitchFamily="18" charset="-127"/>
                <a:ea typeface="함초롬바탕" panose="02030604000101010101" pitchFamily="18" charset="-127"/>
              </a:rPr>
              <a:t>을 기준으로 데이터를 나누는 알고리즘</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buNone/>
            </a:pPr>
            <a:r>
              <a:rPr lang="en-US" altLang="ko-KR" sz="1800" kern="0" dirty="0">
                <a:solidFill>
                  <a:srgbClr val="000000"/>
                </a:solidFill>
                <a:latin typeface="함초롬바탕" panose="02030604000101010101" pitchFamily="18" charset="-127"/>
                <a:ea typeface="함초롬바탕" panose="02030604000101010101" pitchFamily="18" charset="-127"/>
              </a:rPr>
              <a:t>- </a:t>
            </a:r>
            <a:r>
              <a:rPr lang="ko-KR" altLang="en-US" sz="1800" kern="0" spc="0" dirty="0">
                <a:solidFill>
                  <a:srgbClr val="000000"/>
                </a:solidFill>
                <a:effectLst/>
                <a:latin typeface="함초롬바탕" panose="02030604000101010101" pitchFamily="18" charset="-127"/>
                <a:ea typeface="함초롬바탕" panose="02030604000101010101" pitchFamily="18" charset="-127"/>
              </a:rPr>
              <a:t>각 데이터를 가장 가까운 중심점에 할당하고</a:t>
            </a:r>
            <a:r>
              <a:rPr lang="en-US" altLang="ko-KR" sz="18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800" kern="0" spc="0" dirty="0">
                <a:solidFill>
                  <a:srgbClr val="000000"/>
                </a:solidFill>
                <a:effectLst/>
                <a:latin typeface="함초롬바탕" panose="02030604000101010101" pitchFamily="18" charset="-127"/>
                <a:ea typeface="함초롬바탕" panose="02030604000101010101" pitchFamily="18" charset="-127"/>
              </a:rPr>
              <a:t>군집 중심을 반복적으로 업데이트하여 최종 군집을 결정</a:t>
            </a:r>
            <a:endParaRPr lang="ko-KR" altLang="en-US" sz="1800" kern="0" spc="0" dirty="0">
              <a:solidFill>
                <a:srgbClr val="000000"/>
              </a:solidFill>
              <a:effectLst/>
              <a:latin typeface="함초롬바탕" panose="02030604000101010101" pitchFamily="18" charset="-127"/>
            </a:endParaRPr>
          </a:p>
          <a:p>
            <a:pPr marL="0" indent="0">
              <a:buNone/>
            </a:pPr>
            <a:endParaRPr lang="ko-KR" altLang="en-US" dirty="0"/>
          </a:p>
        </p:txBody>
      </p:sp>
    </p:spTree>
    <p:extLst>
      <p:ext uri="{BB962C8B-B14F-4D97-AF65-F5344CB8AC3E}">
        <p14:creationId xmlns:p14="http://schemas.microsoft.com/office/powerpoint/2010/main" val="20937282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0087F9D-25C2-4D3B-B78D-79B1EB438D75}"/>
              </a:ext>
            </a:extLst>
          </p:cNvPr>
          <p:cNvSpPr>
            <a:spLocks noGrp="1"/>
          </p:cNvSpPr>
          <p:nvPr>
            <p:ph type="title"/>
          </p:nvPr>
        </p:nvSpPr>
        <p:spPr/>
        <p:txBody>
          <a:bodyPr/>
          <a:lstStyle/>
          <a:p>
            <a:r>
              <a:rPr lang="en-US" altLang="ko-KR" dirty="0"/>
              <a:t>K-means </a:t>
            </a:r>
            <a:r>
              <a:rPr lang="ko-KR" altLang="en-US" dirty="0"/>
              <a:t>알고리즘</a:t>
            </a:r>
          </a:p>
        </p:txBody>
      </p:sp>
      <p:sp>
        <p:nvSpPr>
          <p:cNvPr id="3" name="내용 개체 틀 2">
            <a:extLst>
              <a:ext uri="{FF2B5EF4-FFF2-40B4-BE49-F238E27FC236}">
                <a16:creationId xmlns:a16="http://schemas.microsoft.com/office/drawing/2014/main" id="{77660150-2224-4038-BA51-3D46BD66DCE6}"/>
              </a:ext>
            </a:extLst>
          </p:cNvPr>
          <p:cNvSpPr>
            <a:spLocks noGrp="1"/>
          </p:cNvSpPr>
          <p:nvPr>
            <p:ph idx="1"/>
          </p:nvPr>
        </p:nvSpPr>
        <p:spPr>
          <a:xfrm>
            <a:off x="6228519" y="1825625"/>
            <a:ext cx="5406887" cy="4351338"/>
          </a:xfrm>
        </p:spPr>
        <p:txBody>
          <a:bodyPr/>
          <a:lstStyle/>
          <a:p>
            <a:pPr marL="0" marR="0" indent="0" algn="just" fontAlgn="base" latinLnBrk="1">
              <a:lnSpc>
                <a:spcPct val="160000"/>
              </a:lnSpc>
              <a:spcBef>
                <a:spcPts val="0"/>
              </a:spcBef>
              <a:spcAft>
                <a:spcPts val="0"/>
              </a:spcAft>
              <a:buNone/>
            </a:pP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buNone/>
            </a:pPr>
            <a:r>
              <a:rPr lang="en-US" altLang="ko-KR" sz="1800" kern="0" spc="0" dirty="0">
                <a:solidFill>
                  <a:srgbClr val="000000"/>
                </a:solidFill>
                <a:effectLst/>
                <a:latin typeface="함초롬바탕" panose="02030604000101010101" pitchFamily="18" charset="-127"/>
                <a:ea typeface="함초롬바탕" panose="02030604000101010101" pitchFamily="18" charset="-127"/>
              </a:rPr>
              <a:t>1. K</a:t>
            </a:r>
            <a:r>
              <a:rPr lang="ko-KR" altLang="en-US" sz="1800" kern="0" spc="0" dirty="0">
                <a:solidFill>
                  <a:srgbClr val="000000"/>
                </a:solidFill>
                <a:effectLst/>
                <a:latin typeface="함초롬바탕" panose="02030604000101010101" pitchFamily="18" charset="-127"/>
                <a:ea typeface="함초롬바탕" panose="02030604000101010101" pitchFamily="18" charset="-127"/>
              </a:rPr>
              <a:t>값</a:t>
            </a:r>
            <a:r>
              <a:rPr lang="en-US" altLang="ko-KR" sz="1800" kern="0" spc="0" dirty="0">
                <a:solidFill>
                  <a:srgbClr val="000000"/>
                </a:solidFill>
                <a:effectLst/>
                <a:latin typeface="함초롬바탕" panose="02030604000101010101" pitchFamily="18" charset="-127"/>
                <a:ea typeface="함초롬바탕" panose="02030604000101010101" pitchFamily="18" charset="-127"/>
              </a:rPr>
              <a:t>(</a:t>
            </a:r>
            <a:r>
              <a:rPr lang="ko-KR" altLang="en-US" sz="1800" kern="0" spc="0" dirty="0">
                <a:solidFill>
                  <a:srgbClr val="000000"/>
                </a:solidFill>
                <a:effectLst/>
                <a:latin typeface="함초롬바탕" panose="02030604000101010101" pitchFamily="18" charset="-127"/>
                <a:ea typeface="함초롬바탕" panose="02030604000101010101" pitchFamily="18" charset="-127"/>
              </a:rPr>
              <a:t>군집 수</a:t>
            </a:r>
            <a:r>
              <a:rPr lang="en-US" altLang="ko-KR" sz="1800" kern="0" spc="0" dirty="0">
                <a:solidFill>
                  <a:srgbClr val="000000"/>
                </a:solidFill>
                <a:effectLst/>
                <a:latin typeface="함초롬바탕" panose="02030604000101010101" pitchFamily="18" charset="-127"/>
                <a:ea typeface="함초롬바탕" panose="02030604000101010101" pitchFamily="18" charset="-127"/>
              </a:rPr>
              <a:t>)</a:t>
            </a:r>
            <a:r>
              <a:rPr lang="ko-KR" altLang="en-US" sz="1800" kern="0" spc="0" dirty="0">
                <a:solidFill>
                  <a:srgbClr val="000000"/>
                </a:solidFill>
                <a:effectLst/>
                <a:latin typeface="함초롬바탕" panose="02030604000101010101" pitchFamily="18" charset="-127"/>
                <a:ea typeface="함초롬바탕" panose="02030604000101010101" pitchFamily="18" charset="-127"/>
              </a:rPr>
              <a:t>을 설정</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buNone/>
            </a:pPr>
            <a:r>
              <a:rPr lang="en-US" altLang="ko-KR" sz="1800" kern="0" spc="0" dirty="0">
                <a:solidFill>
                  <a:srgbClr val="000000"/>
                </a:solidFill>
                <a:effectLst/>
                <a:latin typeface="함초롬바탕" panose="02030604000101010101" pitchFamily="18" charset="-127"/>
                <a:ea typeface="함초롬바탕" panose="02030604000101010101" pitchFamily="18" charset="-127"/>
              </a:rPr>
              <a:t>2. </a:t>
            </a:r>
            <a:r>
              <a:rPr lang="ko-KR" altLang="en-US" sz="1800" kern="0" spc="0" dirty="0">
                <a:solidFill>
                  <a:srgbClr val="000000"/>
                </a:solidFill>
                <a:effectLst/>
                <a:latin typeface="함초롬바탕" panose="02030604000101010101" pitchFamily="18" charset="-127"/>
                <a:ea typeface="함초롬바탕" panose="02030604000101010101" pitchFamily="18" charset="-127"/>
              </a:rPr>
              <a:t>초기 군집 중심</a:t>
            </a:r>
            <a:r>
              <a:rPr lang="en-US" altLang="ko-KR" sz="1800" kern="0" spc="0" dirty="0">
                <a:solidFill>
                  <a:srgbClr val="000000"/>
                </a:solidFill>
                <a:effectLst/>
                <a:latin typeface="함초롬바탕" panose="02030604000101010101" pitchFamily="18" charset="-127"/>
                <a:ea typeface="함초롬바탕" panose="02030604000101010101" pitchFamily="18" charset="-127"/>
              </a:rPr>
              <a:t>(K</a:t>
            </a:r>
            <a:r>
              <a:rPr lang="ko-KR" altLang="en-US" sz="1800" kern="0" spc="0" dirty="0">
                <a:solidFill>
                  <a:srgbClr val="000000"/>
                </a:solidFill>
                <a:effectLst/>
                <a:latin typeface="함초롬바탕" panose="02030604000101010101" pitchFamily="18" charset="-127"/>
                <a:ea typeface="함초롬바탕" panose="02030604000101010101" pitchFamily="18" charset="-127"/>
              </a:rPr>
              <a:t>개</a:t>
            </a:r>
            <a:r>
              <a:rPr lang="en-US" altLang="ko-KR" sz="1800" kern="0" spc="0" dirty="0">
                <a:solidFill>
                  <a:srgbClr val="000000"/>
                </a:solidFill>
                <a:effectLst/>
                <a:latin typeface="함초롬바탕" panose="02030604000101010101" pitchFamily="18" charset="-127"/>
                <a:ea typeface="함초롬바탕" panose="02030604000101010101" pitchFamily="18" charset="-127"/>
              </a:rPr>
              <a:t>)</a:t>
            </a:r>
            <a:r>
              <a:rPr lang="ko-KR" altLang="en-US" sz="1800" kern="0" spc="0" dirty="0">
                <a:solidFill>
                  <a:srgbClr val="000000"/>
                </a:solidFill>
                <a:effectLst/>
                <a:latin typeface="함초롬바탕" panose="02030604000101010101" pitchFamily="18" charset="-127"/>
                <a:ea typeface="함초롬바탕" panose="02030604000101010101" pitchFamily="18" charset="-127"/>
              </a:rPr>
              <a:t>을 무작위로 선택</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buNone/>
            </a:pPr>
            <a:r>
              <a:rPr lang="en-US" altLang="ko-KR" sz="1800" kern="0" spc="0" dirty="0">
                <a:solidFill>
                  <a:srgbClr val="000000"/>
                </a:solidFill>
                <a:effectLst/>
                <a:latin typeface="함초롬바탕" panose="02030604000101010101" pitchFamily="18" charset="-127"/>
                <a:ea typeface="함초롬바탕" panose="02030604000101010101" pitchFamily="18" charset="-127"/>
              </a:rPr>
              <a:t>3. </a:t>
            </a:r>
            <a:r>
              <a:rPr lang="ko-KR" altLang="en-US" sz="1800" kern="0" spc="0" dirty="0">
                <a:solidFill>
                  <a:srgbClr val="000000"/>
                </a:solidFill>
                <a:effectLst/>
                <a:latin typeface="함초롬바탕" panose="02030604000101010101" pitchFamily="18" charset="-127"/>
                <a:ea typeface="함초롬바탕" panose="02030604000101010101" pitchFamily="18" charset="-127"/>
              </a:rPr>
              <a:t>각 데이터를 가장 가까운 중심점에 할당</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buNone/>
            </a:pPr>
            <a:r>
              <a:rPr lang="en-US" altLang="ko-KR" sz="1800" kern="0" spc="0" dirty="0">
                <a:solidFill>
                  <a:srgbClr val="000000"/>
                </a:solidFill>
                <a:effectLst/>
                <a:latin typeface="함초롬바탕" panose="02030604000101010101" pitchFamily="18" charset="-127"/>
                <a:ea typeface="함초롬바탕" panose="02030604000101010101" pitchFamily="18" charset="-127"/>
              </a:rPr>
              <a:t>4. </a:t>
            </a:r>
            <a:r>
              <a:rPr lang="ko-KR" altLang="en-US" sz="1800" kern="0" spc="0" dirty="0">
                <a:solidFill>
                  <a:srgbClr val="000000"/>
                </a:solidFill>
                <a:effectLst/>
                <a:latin typeface="함초롬바탕" panose="02030604000101010101" pitchFamily="18" charset="-127"/>
                <a:ea typeface="함초롬바탕" panose="02030604000101010101" pitchFamily="18" charset="-127"/>
              </a:rPr>
              <a:t>각 군집의 새 중심점</a:t>
            </a:r>
            <a:r>
              <a:rPr lang="en-US" altLang="ko-KR" sz="1800" kern="0" spc="0" dirty="0">
                <a:solidFill>
                  <a:srgbClr val="000000"/>
                </a:solidFill>
                <a:effectLst/>
                <a:latin typeface="함초롬바탕" panose="02030604000101010101" pitchFamily="18" charset="-127"/>
                <a:ea typeface="함초롬바탕" panose="02030604000101010101" pitchFamily="18" charset="-127"/>
              </a:rPr>
              <a:t>(</a:t>
            </a:r>
            <a:r>
              <a:rPr lang="ko-KR" altLang="en-US" sz="1800" kern="0" spc="0" dirty="0">
                <a:solidFill>
                  <a:srgbClr val="000000"/>
                </a:solidFill>
                <a:effectLst/>
                <a:latin typeface="함초롬바탕" panose="02030604000101010101" pitchFamily="18" charset="-127"/>
                <a:ea typeface="함초롬바탕" panose="02030604000101010101" pitchFamily="18" charset="-127"/>
              </a:rPr>
              <a:t>평균</a:t>
            </a:r>
            <a:r>
              <a:rPr lang="en-US" altLang="ko-KR" sz="18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800" kern="0" spc="0" dirty="0">
                <a:solidFill>
                  <a:srgbClr val="000000"/>
                </a:solidFill>
                <a:effectLst/>
                <a:latin typeface="함초롬바탕" panose="02030604000101010101" pitchFamily="18" charset="-127"/>
                <a:ea typeface="함초롬바탕" panose="02030604000101010101" pitchFamily="18" charset="-127"/>
              </a:rPr>
              <a:t>계산</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buNone/>
            </a:pPr>
            <a:r>
              <a:rPr lang="en-US" altLang="ko-KR" sz="1800" kern="0" spc="0" dirty="0">
                <a:solidFill>
                  <a:srgbClr val="000000"/>
                </a:solidFill>
                <a:effectLst/>
                <a:latin typeface="함초롬바탕" panose="02030604000101010101" pitchFamily="18" charset="-127"/>
                <a:ea typeface="함초롬바탕" panose="02030604000101010101" pitchFamily="18" charset="-127"/>
              </a:rPr>
              <a:t>5. </a:t>
            </a:r>
            <a:r>
              <a:rPr lang="ko-KR" altLang="en-US" sz="1800" kern="0" spc="0" dirty="0">
                <a:solidFill>
                  <a:srgbClr val="000000"/>
                </a:solidFill>
                <a:effectLst/>
                <a:latin typeface="함초롬바탕" panose="02030604000101010101" pitchFamily="18" charset="-127"/>
                <a:ea typeface="함초롬바탕" panose="02030604000101010101" pitchFamily="18" charset="-127"/>
              </a:rPr>
              <a:t>중심점이 더 이상 이동하지 않을 때까지 </a:t>
            </a:r>
            <a:r>
              <a:rPr lang="en-US" altLang="ko-KR" sz="1800" kern="0" spc="0" dirty="0">
                <a:solidFill>
                  <a:srgbClr val="000000"/>
                </a:solidFill>
                <a:effectLst/>
                <a:latin typeface="함초롬바탕" panose="02030604000101010101" pitchFamily="18" charset="-127"/>
                <a:ea typeface="함초롬바탕" panose="02030604000101010101" pitchFamily="18" charset="-127"/>
              </a:rPr>
              <a:t>3~4 </a:t>
            </a:r>
            <a:r>
              <a:rPr lang="ko-KR" altLang="en-US" sz="1800" kern="0" spc="0" dirty="0">
                <a:solidFill>
                  <a:srgbClr val="000000"/>
                </a:solidFill>
                <a:effectLst/>
                <a:latin typeface="함초롬바탕" panose="02030604000101010101" pitchFamily="18" charset="-127"/>
                <a:ea typeface="함초롬바탕" panose="02030604000101010101" pitchFamily="18" charset="-127"/>
              </a:rPr>
              <a:t>반복</a:t>
            </a:r>
            <a:endParaRPr lang="ko-KR" altLang="en-US" sz="1800" kern="0" spc="0" dirty="0">
              <a:solidFill>
                <a:srgbClr val="000000"/>
              </a:solidFill>
              <a:effectLst/>
              <a:latin typeface="함초롬바탕" panose="02030604000101010101" pitchFamily="18" charset="-127"/>
            </a:endParaRPr>
          </a:p>
          <a:p>
            <a:pPr marL="0" indent="0">
              <a:buNone/>
            </a:pPr>
            <a:endParaRPr lang="ko-KR" altLang="en-US" dirty="0"/>
          </a:p>
        </p:txBody>
      </p:sp>
      <p:pic>
        <p:nvPicPr>
          <p:cNvPr id="4" name="Picture 1">
            <a:extLst>
              <a:ext uri="{FF2B5EF4-FFF2-40B4-BE49-F238E27FC236}">
                <a16:creationId xmlns:a16="http://schemas.microsoft.com/office/drawing/2014/main" id="{8A446AF8-A961-4689-BC7B-948B53BD3BE9}"/>
              </a:ext>
            </a:extLst>
          </p:cNvPr>
          <p:cNvPicPr>
            <a:picLocks noChangeAspect="1"/>
          </p:cNvPicPr>
          <p:nvPr/>
        </p:nvPicPr>
        <p:blipFill>
          <a:blip r:embed="rId2"/>
          <a:stretch>
            <a:fillRect/>
          </a:stretch>
        </p:blipFill>
        <p:spPr>
          <a:xfrm>
            <a:off x="1064592" y="1825625"/>
            <a:ext cx="4462670" cy="4009875"/>
          </a:xfrm>
          <a:prstGeom prst="rect">
            <a:avLst/>
          </a:prstGeom>
          <a:noFill/>
          <a:ln>
            <a:noFill/>
          </a:ln>
          <a:effectLst/>
        </p:spPr>
      </p:pic>
    </p:spTree>
    <p:extLst>
      <p:ext uri="{BB962C8B-B14F-4D97-AF65-F5344CB8AC3E}">
        <p14:creationId xmlns:p14="http://schemas.microsoft.com/office/powerpoint/2010/main" val="18335938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120878B-31A2-4D1F-97D0-1B9F49613433}"/>
              </a:ext>
            </a:extLst>
          </p:cNvPr>
          <p:cNvSpPr>
            <a:spLocks noGrp="1"/>
          </p:cNvSpPr>
          <p:nvPr>
            <p:ph type="title"/>
          </p:nvPr>
        </p:nvSpPr>
        <p:spPr/>
        <p:txBody>
          <a:bodyPr/>
          <a:lstStyle/>
          <a:p>
            <a:r>
              <a:rPr lang="en-US" altLang="ko-KR" dirty="0"/>
              <a:t>K-means </a:t>
            </a:r>
            <a:r>
              <a:rPr lang="ko-KR" altLang="en-US" dirty="0"/>
              <a:t>알고리즘</a:t>
            </a:r>
          </a:p>
        </p:txBody>
      </p:sp>
      <p:sp>
        <p:nvSpPr>
          <p:cNvPr id="3" name="내용 개체 틀 2">
            <a:extLst>
              <a:ext uri="{FF2B5EF4-FFF2-40B4-BE49-F238E27FC236}">
                <a16:creationId xmlns:a16="http://schemas.microsoft.com/office/drawing/2014/main" id="{5B13DACA-AF2B-4B0A-971B-EF0128B62EEF}"/>
              </a:ext>
            </a:extLst>
          </p:cNvPr>
          <p:cNvSpPr>
            <a:spLocks noGrp="1"/>
          </p:cNvSpPr>
          <p:nvPr>
            <p:ph idx="1"/>
          </p:nvPr>
        </p:nvSpPr>
        <p:spPr/>
        <p:txBody>
          <a:bodyPr/>
          <a:lstStyle/>
          <a:p>
            <a:pPr marL="0" marR="0" indent="0" algn="just" fontAlgn="base" latinLnBrk="1">
              <a:lnSpc>
                <a:spcPct val="160000"/>
              </a:lnSpc>
              <a:spcBef>
                <a:spcPts val="0"/>
              </a:spcBef>
              <a:spcAft>
                <a:spcPts val="0"/>
              </a:spcAft>
              <a:buNone/>
            </a:pPr>
            <a:r>
              <a:rPr lang="ko-KR" altLang="en-US" sz="1800" kern="0" spc="0" dirty="0">
                <a:solidFill>
                  <a:srgbClr val="000000"/>
                </a:solidFill>
                <a:effectLst/>
                <a:latin typeface="함초롬바탕" panose="02030604000101010101" pitchFamily="18" charset="-127"/>
                <a:ea typeface="함초롬바탕" panose="02030604000101010101" pitchFamily="18" charset="-127"/>
              </a:rPr>
              <a:t>장점</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buNone/>
            </a:pPr>
            <a:r>
              <a:rPr lang="en-US" altLang="ko-KR" sz="18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800" kern="0" spc="0" dirty="0">
                <a:solidFill>
                  <a:srgbClr val="000000"/>
                </a:solidFill>
                <a:effectLst/>
                <a:latin typeface="함초롬바탕" panose="02030604000101010101" pitchFamily="18" charset="-127"/>
                <a:ea typeface="함초롬바탕" panose="02030604000101010101" pitchFamily="18" charset="-127"/>
              </a:rPr>
              <a:t>계산이 빠르고 단순</a:t>
            </a:r>
            <a:endParaRPr lang="ko-KR" altLang="en-US" sz="1800" kern="0" spc="0" dirty="0">
              <a:solidFill>
                <a:srgbClr val="000000"/>
              </a:solidFill>
              <a:effectLst/>
              <a:latin typeface="함초롬바탕" panose="02030604000101010101" pitchFamily="18" charset="-127"/>
            </a:endParaRPr>
          </a:p>
          <a:p>
            <a:pPr marR="0" algn="just" fontAlgn="base" latinLnBrk="1">
              <a:lnSpc>
                <a:spcPct val="160000"/>
              </a:lnSpc>
              <a:spcBef>
                <a:spcPts val="0"/>
              </a:spcBef>
              <a:spcAft>
                <a:spcPts val="0"/>
              </a:spcAft>
              <a:buFontTx/>
              <a:buChar char="-"/>
            </a:pPr>
            <a:r>
              <a:rPr lang="ko-KR" altLang="en-US" sz="1800" kern="0" spc="0" dirty="0">
                <a:solidFill>
                  <a:srgbClr val="000000"/>
                </a:solidFill>
                <a:effectLst/>
                <a:latin typeface="함초롬바탕" panose="02030604000101010101" pitchFamily="18" charset="-127"/>
                <a:ea typeface="함초롬바탕" panose="02030604000101010101" pitchFamily="18" charset="-127"/>
              </a:rPr>
              <a:t>대규모 데이터에도 적용 가능</a:t>
            </a:r>
            <a:endParaRPr lang="en-US" altLang="ko-KR" sz="1800" kern="0" spc="0" dirty="0">
              <a:solidFill>
                <a:srgbClr val="000000"/>
              </a:solidFill>
              <a:effectLst/>
              <a:latin typeface="함초롬바탕" panose="02030604000101010101" pitchFamily="18" charset="-127"/>
              <a:ea typeface="함초롬바탕" panose="02030604000101010101" pitchFamily="18" charset="-127"/>
            </a:endParaRPr>
          </a:p>
          <a:p>
            <a:pPr marR="0" algn="just" fontAlgn="base" latinLnBrk="1">
              <a:lnSpc>
                <a:spcPct val="160000"/>
              </a:lnSpc>
              <a:spcBef>
                <a:spcPts val="0"/>
              </a:spcBef>
              <a:spcAft>
                <a:spcPts val="0"/>
              </a:spcAft>
              <a:buFontTx/>
              <a:buChar char="-"/>
            </a:pP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buNone/>
            </a:pPr>
            <a:r>
              <a:rPr lang="ko-KR" altLang="en-US" sz="1800" kern="0" spc="0" dirty="0">
                <a:solidFill>
                  <a:srgbClr val="000000"/>
                </a:solidFill>
                <a:effectLst/>
                <a:latin typeface="함초롬바탕" panose="02030604000101010101" pitchFamily="18" charset="-127"/>
                <a:ea typeface="함초롬바탕" panose="02030604000101010101" pitchFamily="18" charset="-127"/>
              </a:rPr>
              <a:t>단점</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buNone/>
            </a:pPr>
            <a:r>
              <a:rPr lang="en-US" altLang="ko-KR" sz="18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800" kern="0" spc="0" dirty="0">
                <a:solidFill>
                  <a:srgbClr val="000000"/>
                </a:solidFill>
                <a:effectLst/>
                <a:latin typeface="함초롬바탕" panose="02030604000101010101" pitchFamily="18" charset="-127"/>
                <a:ea typeface="함초롬바탕" panose="02030604000101010101" pitchFamily="18" charset="-127"/>
              </a:rPr>
              <a:t>군집 수</a:t>
            </a:r>
            <a:r>
              <a:rPr lang="en-US" altLang="ko-KR" sz="1800" kern="0" spc="0" dirty="0">
                <a:solidFill>
                  <a:srgbClr val="000000"/>
                </a:solidFill>
                <a:effectLst/>
                <a:latin typeface="함초롬바탕" panose="02030604000101010101" pitchFamily="18" charset="-127"/>
                <a:ea typeface="함초롬바탕" panose="02030604000101010101" pitchFamily="18" charset="-127"/>
              </a:rPr>
              <a:t>(K)</a:t>
            </a:r>
            <a:r>
              <a:rPr lang="ko-KR" altLang="en-US" sz="1800" kern="0" spc="0" dirty="0">
                <a:solidFill>
                  <a:srgbClr val="000000"/>
                </a:solidFill>
                <a:effectLst/>
                <a:latin typeface="함초롬바탕" panose="02030604000101010101" pitchFamily="18" charset="-127"/>
                <a:ea typeface="함초롬바탕" panose="02030604000101010101" pitchFamily="18" charset="-127"/>
              </a:rPr>
              <a:t>를 사전에 알아야 함</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buNone/>
            </a:pPr>
            <a:r>
              <a:rPr lang="en-US" altLang="ko-KR" sz="18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800" kern="0" spc="0" dirty="0">
                <a:solidFill>
                  <a:srgbClr val="000000"/>
                </a:solidFill>
                <a:effectLst/>
                <a:latin typeface="함초롬바탕" panose="02030604000101010101" pitchFamily="18" charset="-127"/>
                <a:ea typeface="함초롬바탕" panose="02030604000101010101" pitchFamily="18" charset="-127"/>
              </a:rPr>
              <a:t>이상치에 민감함</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buNone/>
            </a:pPr>
            <a:r>
              <a:rPr lang="en-US" altLang="ko-KR" sz="18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800" kern="0" spc="0" dirty="0">
                <a:solidFill>
                  <a:srgbClr val="000000"/>
                </a:solidFill>
                <a:effectLst/>
                <a:latin typeface="함초롬바탕" panose="02030604000101010101" pitchFamily="18" charset="-127"/>
                <a:ea typeface="함초롬바탕" panose="02030604000101010101" pitchFamily="18" charset="-127"/>
              </a:rPr>
              <a:t>초기 중심점에 따라 결과가 달라질 수 있음</a:t>
            </a:r>
            <a:endParaRPr lang="ko-KR" altLang="en-US" sz="1800" kern="0" spc="0" dirty="0">
              <a:solidFill>
                <a:srgbClr val="000000"/>
              </a:solidFill>
              <a:effectLst/>
              <a:latin typeface="함초롬바탕" panose="02030604000101010101" pitchFamily="18" charset="-127"/>
            </a:endParaRPr>
          </a:p>
          <a:p>
            <a:pPr marL="0" indent="0">
              <a:buNone/>
            </a:pPr>
            <a:endParaRPr lang="ko-KR" altLang="en-US" dirty="0"/>
          </a:p>
        </p:txBody>
      </p:sp>
    </p:spTree>
    <p:extLst>
      <p:ext uri="{BB962C8B-B14F-4D97-AF65-F5344CB8AC3E}">
        <p14:creationId xmlns:p14="http://schemas.microsoft.com/office/powerpoint/2010/main" val="9080874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85C87A7-0A33-4055-A173-9939764F4B14}"/>
              </a:ext>
            </a:extLst>
          </p:cNvPr>
          <p:cNvSpPr>
            <a:spLocks noGrp="1"/>
          </p:cNvSpPr>
          <p:nvPr>
            <p:ph type="title"/>
          </p:nvPr>
        </p:nvSpPr>
        <p:spPr/>
        <p:txBody>
          <a:bodyPr/>
          <a:lstStyle/>
          <a:p>
            <a:r>
              <a:rPr lang="ko-KR" altLang="en-US" dirty="0"/>
              <a:t>군집의 개수 결정 방법</a:t>
            </a:r>
          </a:p>
        </p:txBody>
      </p:sp>
      <p:sp>
        <p:nvSpPr>
          <p:cNvPr id="3" name="내용 개체 틀 2">
            <a:extLst>
              <a:ext uri="{FF2B5EF4-FFF2-40B4-BE49-F238E27FC236}">
                <a16:creationId xmlns:a16="http://schemas.microsoft.com/office/drawing/2014/main" id="{BEFB14F5-AC1F-4C30-B2E6-8ED282E032DA}"/>
              </a:ext>
            </a:extLst>
          </p:cNvPr>
          <p:cNvSpPr>
            <a:spLocks noGrp="1"/>
          </p:cNvSpPr>
          <p:nvPr>
            <p:ph idx="1"/>
          </p:nvPr>
        </p:nvSpPr>
        <p:spPr>
          <a:xfrm>
            <a:off x="838200" y="3429000"/>
            <a:ext cx="10515600" cy="640738"/>
          </a:xfrm>
        </p:spPr>
        <p:txBody>
          <a:bodyPr/>
          <a:lstStyle/>
          <a:p>
            <a:pPr marL="0" indent="0">
              <a:buNone/>
            </a:pPr>
            <a:r>
              <a:rPr lang="ko-KR" altLang="en-US" sz="1800" kern="0" spc="0" dirty="0">
                <a:solidFill>
                  <a:srgbClr val="000000"/>
                </a:solidFill>
                <a:effectLst/>
                <a:latin typeface="함초롬바탕" panose="02030604000101010101" pitchFamily="18" charset="-127"/>
                <a:ea typeface="함초롬바탕" panose="02030604000101010101" pitchFamily="18" charset="-127"/>
              </a:rPr>
              <a:t>군집 수 </a:t>
            </a:r>
            <a:r>
              <a:rPr lang="en-US" altLang="ko-KR" sz="1800" kern="0" spc="0" dirty="0">
                <a:solidFill>
                  <a:srgbClr val="000000"/>
                </a:solidFill>
                <a:effectLst/>
                <a:latin typeface="함초롬바탕" panose="02030604000101010101" pitchFamily="18" charset="-127"/>
                <a:ea typeface="함초롬바탕" panose="02030604000101010101" pitchFamily="18" charset="-127"/>
              </a:rPr>
              <a:t>K</a:t>
            </a:r>
            <a:r>
              <a:rPr lang="ko-KR" altLang="en-US" sz="1800" kern="0" spc="0" dirty="0">
                <a:solidFill>
                  <a:srgbClr val="000000"/>
                </a:solidFill>
                <a:effectLst/>
                <a:latin typeface="함초롬바탕" panose="02030604000101010101" pitchFamily="18" charset="-127"/>
                <a:ea typeface="함초롬바탕" panose="02030604000101010101" pitchFamily="18" charset="-127"/>
              </a:rPr>
              <a:t>는 결과에 매우 큰 영향을 미치기 때문에</a:t>
            </a:r>
            <a:r>
              <a:rPr lang="en-US" altLang="ko-KR" sz="18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800" kern="0" spc="0" dirty="0">
                <a:solidFill>
                  <a:srgbClr val="000000"/>
                </a:solidFill>
                <a:effectLst/>
                <a:latin typeface="함초롬바탕" panose="02030604000101010101" pitchFamily="18" charset="-127"/>
                <a:ea typeface="함초롬바탕" panose="02030604000101010101" pitchFamily="18" charset="-127"/>
              </a:rPr>
              <a:t>적절한 </a:t>
            </a:r>
            <a:r>
              <a:rPr lang="en-US" altLang="ko-KR" sz="1800" kern="0" spc="0" dirty="0">
                <a:solidFill>
                  <a:srgbClr val="000000"/>
                </a:solidFill>
                <a:effectLst/>
                <a:latin typeface="함초롬바탕" panose="02030604000101010101" pitchFamily="18" charset="-127"/>
                <a:ea typeface="함초롬바탕" panose="02030604000101010101" pitchFamily="18" charset="-127"/>
              </a:rPr>
              <a:t>K</a:t>
            </a:r>
            <a:r>
              <a:rPr lang="ko-KR" altLang="en-US" sz="1800" kern="0" spc="0" dirty="0">
                <a:solidFill>
                  <a:srgbClr val="000000"/>
                </a:solidFill>
                <a:effectLst/>
                <a:latin typeface="함초롬바탕" panose="02030604000101010101" pitchFamily="18" charset="-127"/>
                <a:ea typeface="함초롬바탕" panose="02030604000101010101" pitchFamily="18" charset="-127"/>
              </a:rPr>
              <a:t>값을 선택하는 것이 중요</a:t>
            </a:r>
            <a:endParaRPr lang="ko-KR" altLang="en-US" sz="1800" kern="0" spc="0" dirty="0">
              <a:solidFill>
                <a:srgbClr val="000000"/>
              </a:solidFill>
              <a:effectLst/>
              <a:latin typeface="함초롬바탕" panose="02030604000101010101" pitchFamily="18" charset="-127"/>
            </a:endParaRPr>
          </a:p>
          <a:p>
            <a:pPr marL="0" indent="0">
              <a:buNone/>
            </a:pPr>
            <a:endParaRPr lang="en-US" altLang="ko-KR" dirty="0"/>
          </a:p>
        </p:txBody>
      </p:sp>
    </p:spTree>
    <p:extLst>
      <p:ext uri="{BB962C8B-B14F-4D97-AF65-F5344CB8AC3E}">
        <p14:creationId xmlns:p14="http://schemas.microsoft.com/office/powerpoint/2010/main" val="36420454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6917250-A218-410F-953C-7934B718769F}"/>
              </a:ext>
            </a:extLst>
          </p:cNvPr>
          <p:cNvSpPr>
            <a:spLocks noGrp="1"/>
          </p:cNvSpPr>
          <p:nvPr>
            <p:ph type="title"/>
          </p:nvPr>
        </p:nvSpPr>
        <p:spPr/>
        <p:txBody>
          <a:bodyPr/>
          <a:lstStyle/>
          <a:p>
            <a:r>
              <a:rPr lang="ko-KR" altLang="en-US" dirty="0" err="1"/>
              <a:t>엘보우</a:t>
            </a:r>
            <a:r>
              <a:rPr lang="ko-KR" altLang="en-US" dirty="0"/>
              <a:t> 방법 </a:t>
            </a:r>
            <a:r>
              <a:rPr lang="en-US" altLang="ko-KR" dirty="0"/>
              <a:t>(Elbow Method)</a:t>
            </a:r>
            <a:endParaRPr lang="ko-KR" altLang="en-US" dirty="0"/>
          </a:p>
        </p:txBody>
      </p:sp>
      <p:sp>
        <p:nvSpPr>
          <p:cNvPr id="3" name="내용 개체 틀 2">
            <a:extLst>
              <a:ext uri="{FF2B5EF4-FFF2-40B4-BE49-F238E27FC236}">
                <a16:creationId xmlns:a16="http://schemas.microsoft.com/office/drawing/2014/main" id="{6A7863EA-A090-4C39-8BB4-B67CD057AEAF}"/>
              </a:ext>
            </a:extLst>
          </p:cNvPr>
          <p:cNvSpPr>
            <a:spLocks noGrp="1"/>
          </p:cNvSpPr>
          <p:nvPr>
            <p:ph idx="1"/>
          </p:nvPr>
        </p:nvSpPr>
        <p:spPr>
          <a:xfrm>
            <a:off x="838200" y="3151188"/>
            <a:ext cx="10515600" cy="1603375"/>
          </a:xfrm>
        </p:spPr>
        <p:txBody>
          <a:bodyPr/>
          <a:lstStyle/>
          <a:p>
            <a:pPr marL="0" marR="0" indent="0" algn="just" fontAlgn="base" latinLnBrk="1">
              <a:lnSpc>
                <a:spcPct val="160000"/>
              </a:lnSpc>
              <a:spcBef>
                <a:spcPts val="0"/>
              </a:spcBef>
              <a:spcAft>
                <a:spcPts val="0"/>
              </a:spcAft>
              <a:buNone/>
            </a:pPr>
            <a:r>
              <a:rPr lang="en-US" altLang="ko-KR" sz="18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800" kern="0" spc="0" dirty="0">
                <a:solidFill>
                  <a:srgbClr val="000000"/>
                </a:solidFill>
                <a:effectLst/>
                <a:latin typeface="함초롬바탕" panose="02030604000101010101" pitchFamily="18" charset="-127"/>
                <a:ea typeface="함초롬바탕" panose="02030604000101010101" pitchFamily="18" charset="-127"/>
              </a:rPr>
              <a:t>군집 수</a:t>
            </a:r>
            <a:r>
              <a:rPr lang="en-US" altLang="ko-KR" sz="1800" kern="0" spc="0" dirty="0">
                <a:solidFill>
                  <a:srgbClr val="000000"/>
                </a:solidFill>
                <a:effectLst/>
                <a:latin typeface="함초롬바탕" panose="02030604000101010101" pitchFamily="18" charset="-127"/>
                <a:ea typeface="함초롬바탕" panose="02030604000101010101" pitchFamily="18" charset="-127"/>
              </a:rPr>
              <a:t>(K)</a:t>
            </a:r>
            <a:r>
              <a:rPr lang="ko-KR" altLang="en-US" sz="1800" kern="0" spc="0" dirty="0">
                <a:solidFill>
                  <a:srgbClr val="000000"/>
                </a:solidFill>
                <a:effectLst/>
                <a:latin typeface="함초롬바탕" panose="02030604000101010101" pitchFamily="18" charset="-127"/>
                <a:ea typeface="함초롬바탕" panose="02030604000101010101" pitchFamily="18" charset="-127"/>
              </a:rPr>
              <a:t>를 증가시켜가면서</a:t>
            </a:r>
            <a:r>
              <a:rPr lang="en-US" altLang="ko-KR" sz="18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800" kern="0" spc="0" dirty="0">
                <a:solidFill>
                  <a:srgbClr val="000000"/>
                </a:solidFill>
                <a:effectLst/>
                <a:latin typeface="함초롬바탕" panose="02030604000101010101" pitchFamily="18" charset="-127"/>
                <a:ea typeface="함초롬바탕" panose="02030604000101010101" pitchFamily="18" charset="-127"/>
              </a:rPr>
              <a:t>각 </a:t>
            </a:r>
            <a:r>
              <a:rPr lang="en-US" altLang="ko-KR" sz="1800" kern="0" spc="0" dirty="0">
                <a:solidFill>
                  <a:srgbClr val="000000"/>
                </a:solidFill>
                <a:effectLst/>
                <a:latin typeface="함초롬바탕" panose="02030604000101010101" pitchFamily="18" charset="-127"/>
                <a:ea typeface="함초롬바탕" panose="02030604000101010101" pitchFamily="18" charset="-127"/>
              </a:rPr>
              <a:t>K</a:t>
            </a:r>
            <a:r>
              <a:rPr lang="ko-KR" altLang="en-US" sz="1800" kern="0" spc="0" dirty="0">
                <a:solidFill>
                  <a:srgbClr val="000000"/>
                </a:solidFill>
                <a:effectLst/>
                <a:latin typeface="함초롬바탕" panose="02030604000101010101" pitchFamily="18" charset="-127"/>
                <a:ea typeface="함초롬바탕" panose="02030604000101010101" pitchFamily="18" charset="-127"/>
              </a:rPr>
              <a:t>에 대해 군집 내 거리의 </a:t>
            </a:r>
            <a:r>
              <a:rPr lang="ko-KR" altLang="en-US" sz="1800" kern="0" spc="0" dirty="0" err="1">
                <a:solidFill>
                  <a:srgbClr val="000000"/>
                </a:solidFill>
                <a:effectLst/>
                <a:latin typeface="함초롬바탕" panose="02030604000101010101" pitchFamily="18" charset="-127"/>
                <a:ea typeface="함초롬바탕" panose="02030604000101010101" pitchFamily="18" charset="-127"/>
              </a:rPr>
              <a:t>제곱합</a:t>
            </a:r>
            <a:r>
              <a:rPr lang="ko-KR" altLang="en-US" sz="1800" kern="0" spc="0" dirty="0">
                <a:solidFill>
                  <a:srgbClr val="000000"/>
                </a:solidFill>
                <a:effectLst/>
                <a:latin typeface="함초롬바탕" panose="02030604000101010101" pitchFamily="18" charset="-127"/>
                <a:ea typeface="함초롬바탕" panose="02030604000101010101" pitchFamily="18" charset="-127"/>
              </a:rPr>
              <a:t> </a:t>
            </a:r>
            <a:r>
              <a:rPr lang="en-US" altLang="ko-KR" sz="1800" kern="0" spc="0" dirty="0">
                <a:solidFill>
                  <a:srgbClr val="000000"/>
                </a:solidFill>
                <a:effectLst/>
                <a:latin typeface="함초롬바탕" panose="02030604000101010101" pitchFamily="18" charset="-127"/>
                <a:ea typeface="함초롬바탕" panose="02030604000101010101" pitchFamily="18" charset="-127"/>
              </a:rPr>
              <a:t>(WCSS)</a:t>
            </a:r>
            <a:r>
              <a:rPr lang="ko-KR" altLang="en-US" sz="1800" kern="0" spc="0" dirty="0">
                <a:solidFill>
                  <a:srgbClr val="000000"/>
                </a:solidFill>
                <a:effectLst/>
                <a:latin typeface="함초롬바탕" panose="02030604000101010101" pitchFamily="18" charset="-127"/>
                <a:ea typeface="함초롬바탕" panose="02030604000101010101" pitchFamily="18" charset="-127"/>
              </a:rPr>
              <a:t>을 계산</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buNone/>
            </a:pPr>
            <a:r>
              <a:rPr lang="en-US" altLang="ko-KR" sz="1800" kern="0" spc="0" dirty="0">
                <a:solidFill>
                  <a:srgbClr val="000000"/>
                </a:solidFill>
                <a:effectLst/>
                <a:latin typeface="함초롬바탕" panose="02030604000101010101" pitchFamily="18" charset="-127"/>
                <a:ea typeface="함초롬바탕" panose="02030604000101010101" pitchFamily="18" charset="-127"/>
              </a:rPr>
              <a:t>- WCSS(Within-Cluster Sum of Squares)</a:t>
            </a:r>
            <a:r>
              <a:rPr lang="ko-KR" altLang="en-US" sz="1800" kern="0" spc="0" dirty="0">
                <a:solidFill>
                  <a:srgbClr val="000000"/>
                </a:solidFill>
                <a:effectLst/>
                <a:latin typeface="함초롬바탕" panose="02030604000101010101" pitchFamily="18" charset="-127"/>
                <a:ea typeface="함초롬바탕" panose="02030604000101010101" pitchFamily="18" charset="-127"/>
              </a:rPr>
              <a:t>는 군집 안의 데이터들이 중심점에서 얼마나 퍼져 있는지를 나타냄</a:t>
            </a:r>
            <a:endParaRPr lang="ko-KR" altLang="en-US" sz="1800" kern="0" spc="0" dirty="0">
              <a:solidFill>
                <a:srgbClr val="000000"/>
              </a:solidFill>
              <a:effectLst/>
              <a:latin typeface="함초롬바탕" panose="02030604000101010101" pitchFamily="18" charset="-127"/>
            </a:endParaRPr>
          </a:p>
          <a:p>
            <a:pPr marL="0" indent="0">
              <a:buNone/>
            </a:pPr>
            <a:endParaRPr lang="ko-KR" altLang="en-US" dirty="0"/>
          </a:p>
        </p:txBody>
      </p:sp>
    </p:spTree>
    <p:extLst>
      <p:ext uri="{BB962C8B-B14F-4D97-AF65-F5344CB8AC3E}">
        <p14:creationId xmlns:p14="http://schemas.microsoft.com/office/powerpoint/2010/main" val="735730780"/>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맑은 고딕" panose="02110004020202020204"/>
        <a:ea typeface=""/>
        <a:cs typeface=""/>
        <a:font script="Jpan" typeface="Yu Gothic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110004020202020204"/>
        <a:ea typeface=""/>
        <a:cs typeface=""/>
        <a:font script="Jpan" typeface="Yu Gothic"/>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a:ln>
        <a:ln w="19050" cap="flat" cmpd="sng" algn="ctr">
          <a:solidFill>
            <a:schemeClr val="phClr"/>
          </a:solidFill>
          <a:prstDash val="solid"/>
          <a:miter/>
        </a:ln>
        <a:ln w="25400" cap="flat" cmpd="sng" algn="ctr">
          <a:solidFill>
            <a:schemeClr val="phClr"/>
          </a:solidFill>
          <a:prstDash val="solid"/>
          <a:miter/>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a:lstStyle/>
      <a:style>
        <a:lnRef idx="2">
          <a:schemeClr val="accent1">
            <a:shade val="20000"/>
          </a:schemeClr>
        </a:lnRef>
        <a:fillRef idx="1">
          <a:schemeClr val="accent1"/>
        </a:fillRef>
        <a:effectRef idx="0">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bodyPr/>
      <a:lstStyle/>
    </a:txDef>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맑은 고딕" panose="02110004020202020204"/>
        <a:ea typeface=""/>
        <a:cs typeface=""/>
        <a:font script="Jpan" typeface="Yu Gothic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110004020202020204"/>
        <a:ea typeface=""/>
        <a:cs typeface=""/>
        <a:font script="Jpan" typeface="Yu Gothic"/>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a:ln>
        <a:ln w="19050" cap="flat" cmpd="sng" algn="ctr">
          <a:solidFill>
            <a:schemeClr val="phClr"/>
          </a:solidFill>
          <a:prstDash val="solid"/>
          <a:miter/>
        </a:ln>
        <a:ln w="25400" cap="flat" cmpd="sng" algn="ctr">
          <a:solidFill>
            <a:schemeClr val="phClr"/>
          </a:solidFill>
          <a:prstDash val="solid"/>
          <a:miter/>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a:lstStyle/>
      <a:style>
        <a:lnRef idx="2">
          <a:schemeClr val="accent1">
            <a:shade val="20000"/>
          </a:schemeClr>
        </a:lnRef>
        <a:fillRef idx="1">
          <a:schemeClr val="accent1"/>
        </a:fillRef>
        <a:effectRef idx="0">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bodyPr/>
      <a:lstStyle/>
    </a:txDef>
  </a:objectDefaults>
  <a:extraClrSchemeLst/>
</a:theme>
</file>

<file path=docProps/app.xml><?xml version="1.0" encoding="utf-8"?>
<Properties xmlns="http://schemas.openxmlformats.org/officeDocument/2006/extended-properties" xmlns:vt="http://schemas.openxmlformats.org/officeDocument/2006/docPropsVTypes">
  <TotalTime>14</TotalTime>
  <Words>4770</Words>
  <Application>Microsoft Macintosh PowerPoint</Application>
  <PresentationFormat>와이드스크린</PresentationFormat>
  <Paragraphs>690</Paragraphs>
  <Slides>40</Slides>
  <Notes>15</Notes>
  <HiddenSlides>0</HiddenSlides>
  <MMClips>0</MMClips>
  <ScaleCrop>false</ScaleCrop>
  <HeadingPairs>
    <vt:vector size="6" baseType="variant">
      <vt:variant>
        <vt:lpstr>사용한 글꼴</vt:lpstr>
      </vt:variant>
      <vt:variant>
        <vt:i4>7</vt:i4>
      </vt:variant>
      <vt:variant>
        <vt:lpstr>테마</vt:lpstr>
      </vt:variant>
      <vt:variant>
        <vt:i4>1</vt:i4>
      </vt:variant>
      <vt:variant>
        <vt:lpstr>슬라이드 제목</vt:lpstr>
      </vt:variant>
      <vt:variant>
        <vt:i4>40</vt:i4>
      </vt:variant>
    </vt:vector>
  </HeadingPairs>
  <TitlesOfParts>
    <vt:vector size="48" baseType="lpstr">
      <vt:lpstr>맑은 고딕</vt:lpstr>
      <vt:lpstr>함초롬바탕</vt:lpstr>
      <vt:lpstr>NanumBarunGothic</vt:lpstr>
      <vt:lpstr>NanumBarunGothic Light</vt:lpstr>
      <vt:lpstr>NanumBarunGothic UltraLight</vt:lpstr>
      <vt:lpstr>Arial</vt:lpstr>
      <vt:lpstr>Cambria Math</vt:lpstr>
      <vt:lpstr>Office 테마</vt:lpstr>
      <vt:lpstr>KUGGLE 2차 프로젝트: PCA와 군집분석을 활용한 국가별 에너지 및 배출 특성 분석</vt:lpstr>
      <vt:lpstr>목차</vt:lpstr>
      <vt:lpstr>1. 군집분석</vt:lpstr>
      <vt:lpstr>군집분석(Clustering Analysis)</vt:lpstr>
      <vt:lpstr>K-means 알고리즘</vt:lpstr>
      <vt:lpstr>K-means 알고리즘</vt:lpstr>
      <vt:lpstr>K-means 알고리즘</vt:lpstr>
      <vt:lpstr>군집의 개수 결정 방법</vt:lpstr>
      <vt:lpstr>엘보우 방법 (Elbow Method)</vt:lpstr>
      <vt:lpstr>엘보우 방법 (Elbow Method)</vt:lpstr>
      <vt:lpstr>엘보우 방법 (Elbow Method)</vt:lpstr>
      <vt:lpstr>실루엣 계수 (Silhouette Coefficient)</vt:lpstr>
      <vt:lpstr>실루엣 계수 (Silhouette Coefficient)</vt:lpstr>
      <vt:lpstr>실루엣 계수 (Silhouette Coefficient)</vt:lpstr>
      <vt:lpstr>2. 주성분 분석</vt:lpstr>
      <vt:lpstr>PCA (주성분 분석)</vt:lpstr>
      <vt:lpstr>왜 PCA가 필요한가?</vt:lpstr>
      <vt:lpstr>PCA 핵심원리</vt:lpstr>
      <vt:lpstr>PCA 전체과정</vt:lpstr>
      <vt:lpstr>PCA 전체과정</vt:lpstr>
      <vt:lpstr>주성분 개수를 결정하는 통상적 기준</vt:lpstr>
      <vt:lpstr>Scree plot</vt:lpstr>
      <vt:lpstr>PCA와 군집분석</vt:lpstr>
      <vt:lpstr>3. 파이썬 코드</vt:lpstr>
      <vt:lpstr>코드</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4. 결과</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KUGGLE 2차 프로젝트: PCA와 군집분석을 활용한 국가별 에너지 및 배출 특성 분석 x</dc:title>
  <dc:creator>오영은</dc:creator>
  <cp:lastModifiedBy>오영은</cp:lastModifiedBy>
  <cp:revision>16</cp:revision>
  <dcterms:created xsi:type="dcterms:W3CDTF">2025-05-17T04:13:25Z</dcterms:created>
  <dcterms:modified xsi:type="dcterms:W3CDTF">2025-05-27T07:30:47Z</dcterms:modified>
  <cp:version/>
</cp:coreProperties>
</file>